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notesSlides/notesSlide4.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notesSlides/notesSlide5.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6.xml" ContentType="application/vnd.openxmlformats-officedocument.presentationml.notesSlide+xml"/>
  <Override PartName="/ppt/ink/ink23.xml" ContentType="application/inkml+xml"/>
  <Override PartName="/ppt/ink/ink2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7"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Century Gothic" panose="020B0502020202020204" pitchFamily="34" charset="0"/>
      <p:regular r:id="rId20"/>
      <p:bold r:id="rId21"/>
      <p:italic r:id="rId22"/>
      <p:boldItalic r:id="rId23"/>
    </p:embeddedFont>
    <p:embeddedFont>
      <p:font typeface="Merriweather" panose="00000500000000000000" pitchFamily="2" charset="0"/>
      <p:regular r:id="rId24"/>
    </p:embeddedFont>
    <p:embeddedFont>
      <p:font typeface="Merriweather Light" panose="00000400000000000000" pitchFamily="2" charset="0"/>
      <p:regular r:id="rId25"/>
      <p:italic r:id="rId26"/>
    </p:embeddedFont>
    <p:embeddedFont>
      <p:font typeface="Wingdings 3" panose="05040102010807070707" pitchFamily="18"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D3BB1-5B44-48F7-82FA-4CE0416C14E7}" v="5" dt="2025-11-10T12:30:51.0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4" d="100"/>
          <a:sy n="64" d="100"/>
        </p:scale>
        <p:origin x="90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27:15.377"/>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1 183,'640'0,"-616"-1,-1-2,44-9,-41 6,53-4,197-26,-118 11,79 14,-172 11,-1-2,109-18,-94 4,0 4,106-4,-184 16,12 0,0 0,0-1,13-4,-5-1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12:30:43.485"/>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1 269 0,'4310'-268'0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30:46.04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36,'109'2,"118"-5,-56-26,179 24,-207 7,-111-2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12:30:50.338"/>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0 234 0,'4077'-233'0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32:27.86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1 134,'1748'0,"-1469"-21,-189 12,27-8,-63 8,72-2,56-7,-92 6,18-1,144-11,433 24,-304 2,-357 0,0 0,0 2,0 1,42 15,37 7,-74-23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32:31.408"/>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69,'288'-13,"-148"0,143 4,-263 8,1 0,-1-2,26-7,-22 4,46-4,385 7,-233 6,500-3,-688 1,67 13,1 0,334-8,-245-8,640 2,-817 0,0-1,0-1,0 0,24-6,-16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32:34.60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1 205,'2290'0,"-2208"-4,0-3,87-20,-46 6,23-8,-70 13,1 4,1 2,103 2,-165 8,-1-1,0-1,1-1,-1 0,0-1,0 0,-1-1,1-1,14-8,-17 9,1 0,0 1,0 0,0 1,1 0,26-1,86 5,-62 1,373-1,-426-1,1 1,-1 0,1 1,-1 0,17 6,-7-1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32:48.20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0 138,'27'-2,"0"-2,0-1,0-1,-1-1,0-2,30-13,4-1,-52 20,23-8,0 0,0 2,0 1,1 2,1 1,33-1,1677 9,-1688 0,59 9,20 3,-68-12,7 0,89 15,-107-10,59 0,26 3,209 31,-245-32,0-4,104-8,-56-1,-83 3,-41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32:51.47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0 272,'84'-4,"150"-27,-9 1,-154 20,0-3,100-31,-96 23,132-21,132 1,-232 27,54-4,420 15,-296 5,-218-3,-26 0,0 1,0 2,69 12,15 6,-82-14,69 16,-103-19,52 16,1-3,1-2,95 8,-90-15,1 3,84 23,21 3,-49-24,-80-10,60 12,-42-4,-1-4,1-2,64-4,-79-1,-19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32:54.356"/>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0 203,'71'-1,"1"-2,-1-4,126-29,-157 28,0 1,1 3,46 0,16-2,316-40,-249 31,-34 4,131-8,17-2,-124 8,198 11,-166 5,344-3,-505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1T03:17:18.156"/>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27:19.157"/>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0 301,'764'0,"-714"-2,71-13,14 0,-71 8,123-29,-42 6,-80 18,48-8,0 4,150 0,-206 14,67-11,-36 3,574-62,-459 40,-177 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1T03:17:18.332"/>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1T03:17:21.93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26 0,'3778'0'0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1T03:17:34.74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0 137,'1641'0,"-1605"-2,69-13,13-1,-31 16,-60 1,-1-1,0-1,0-1,44-10,-26 3,0 3,1 1,0 2,77 5,-55-1,-901-1,783 3,-65 10,3 1,78-10,1 1,-1 2,1 1,1 2,-45 18,39-14,-1-2,-52 9,46-12,-66 23,79-19,11-4,-1-1,0-1,-46 9,46-13,1 1,0 1,0 2,1 0,-26 12,32-14,0 0,-1-1,0 0,0-2,-23 2,24-3,-1 1,1 0,-1 1,1 1,-28 10,6 3,-2-1,0-2,-55 12,93-26,-1 0,1 1,-1-1,0 0,1 1,-1-1,1 1,-1-1,1 1,-1 0,1-1,-1 1,1 0,0 0,0 0,-1 0,1 0,0 1,0-1,0 0,0 0,0 1,0-1,1 1,-1-1,0 1,0 1,2-1,-1-1,0 1,1-1,-1 1,1-1,0 1,0-1,-1 0,1 1,0-1,0 0,0 1,0-1,1 0,-1 0,0 0,0 0,1 0,-1 0,1-1,-1 1,0 0,1-1,-1 1,1-1,0 1,-1-1,2 0,28 6,-1-1,1-2,0-1,0-1,45-5,2 1,625 3,-671-2,-1-1,38-9,-33 5,42-2,387 6,-241 5,2002-2,-2207 2,0 0,0 1,23 7,-30-6,1-1,-1 0,0-1,1-1,-1 1,1-2,-1 0,1 0,15-4,-27 4,-1 0,1 0,0 0,-1 0,1-1,-1 1,1 0,-1 0,1-1,-1 1,1 0,-1-1,1 1,-1-1,0 1,1 0,-1-1,0 1,1-1,-1 1,0-1,1 1,-1-1,0 1,0-1,0 0,0 1,1-1,-1 0,-7-19,-25-22,26 36,-9-10,-1 1,-1 1,0 0,-29-17,-26-21,67 47,0 0,0-1,1 1,0-1,0 0,1 0,-1 0,-4-14,5 13,0-1,-1 0,0 1,-7-9,9 13,-1 0,1 1,-1 0,0-1,0 1,0 0,0 0,0 0,0 1,0-1,-1 1,1 0,-1 0,-3-1,-22-2,-1 1,0 1,0 2,-37 4,-12 0,-323-3,381-3,0 0,0-1,-24-7,21 5,-45-6,-311 8,196 6,-674-3,918-3,0-3,74-16,-70 6,-43 10,1 1,42-4,46 7,-64 3,1-2,56-10,-31 1,104-3,75 14,-88 1,-138-3,-1-1,1-1,-1-1,25-7,-13 5,1 1,-1 1,74 4,-76 0,-5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1T03:17:43.713"/>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1T03:17:51.478"/>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817 1151 0,'0'1'0,"0"2"0,0 1 0,2 1 0,0 3 0,2 0 0,0 3 0,0 0 0,3 2 0,0 0 0,2 2 0,1 0 0,2 1 0,2 0 0,0 0 0,3 1 0,1-1 0,1 0 0,2 0 0,1 0 0,2-2 0,1 0 0,0-2 0,2 0 0,1-2 0,1-1 0,-1-2 0,2-2 0,0-2 0,-1-1 0,1-2 0,-1-3 0,0-2 0,0-2 0,-2-2 0,0-2 0,-2-2 0,-1-2 0,-1-2 0,-3-3 0,-1-2 0,-2-2 0,-2-2 0,-2-1 0,-3-2 0,-2-1 0,-2-2 0,-3-2 0,-3 0 0,-2-2 0,-2-1 0,-3 0 0,-3-1 0,-1 0 0,-3-2 0,-2 1 0,-3 1 0,-1-1 0,-2-1 0,-3 2 0,0 0 0,-3 1 0,0 0 0,-1 1 0,-2 1 0,0 1 0,-1 1 0,0 1 0,0 2 0,0 0 0,0 2 0,0 1 0,1 2 0,1 1 0,0 1 0,1 2 0,1 1 0,2 0 0,1 3 0,1 1 0,2 1 0,2 0 0,0 2 0,3 2 0,1 0 0,1 1 0,3 2 0,0 0 0,3 0 0,1 2 0,1 0 0,1 1 0,2 1 0,0 0 0,2 1 0,0 0 0,1 2 0,0-1 0,1 1 0,0 2 0,0 1 0,-1 0 0,-1 0 0,1 2 0,-2 0 0,-1 1 0,-1 2 0,0-1 0,-2 2 0,-1 1 0,-2 0 0,-1 2 0,-1 2 0,-3-1 0,0 4 0,-2-1 0,0 2 0,-2 3 0,-2 0 0,-1 1 0,0 2 0,-2 1 0,-1 3 0,-1 0 0,1 3 0,-2 0 0,1 1 0,-1 3 0,0 0 0,0 2 0,2 1 0,-1 1 0,1 1 0,1 0 0,1 2 0,1 0 0,2 0 0,1 1 0,2 0 0,1 0 0,4 0 0,0 0 0,3-1 0,2-1 0,2 0 0,2 0 0,3-3 0,1 0 0,4-1 0,1-2 0,3-2 0,2-1 0,2-2 0,2-3 0,2-1 0,2-2 0,2-3 0,2-2 0,1-2 0,0-2 0,3-4 0,0-1 0,1-2 0,0-3 0,2-2 0,-2-3 0,2-1 0,0-3 0,-2-1 0,1-3 0,-1-1 0,-1-2 0,1-1 0,-3-2 0,-1-1 0,0-1 0,-2 0 0,-1-2 0,-2 0 0,-2 0 0,0 0 0,-2 0 0,-2-1 0,-1 1 0,-1 2 0,-3-1 0,0 1 0,-2 1 0,0 2 0,-2 0 0,-2 2 0,0 2 0,0 0 0,-1 3 0,0 1 0,-1 2 0,0 1 0,0 2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27:22.080"/>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0 337,'29'-9,"0"2,0 1,49-3,91 5,-118 4,16 1,54-2,-114 0,0-1,0 0,0 0,0-1,-1 1,0-1,12-8,22-9,82-21,2 6,2 5,137-13,-216 34,-1-2,78-27,-99 31,0 2,0 2,1 0,-1 1,1 1,38 5,2-2,213-19,-23 1,-249 16,29 1,-35-1,1 0,0 0,0 1,-1-1,1 1,0-1,0 1,-1-1,1 1,-1 0,1 0,0 0,-1 0,0 0,3 2,-4-2,0-1,0 1,0-1,-1 1,1-1,0 1,0-1,0 1,0 0,0-1,-1 1,1-1,0 0,-1 1,1-1,0 1,-1-1,1 1,0-1,-1 0,1 1,-1-1,1 0,-1 1,1-1,0 0,-1 0,1 1,-1-1,0 0,1 0,-1 0,1 0,-1 0,1 0,-1 0,0 0,0 0,-16 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27:27.146"/>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247 575,'0'-2,"0"1,1 0,-1 0,0-1,1 1,0 0,-1 0,1 0,0 0,-1 0,1 0,0 0,0 0,0 0,0 0,0 0,0 1,0-1,0 0,0 1,0-1,0 1,1-1,-1 1,0-1,0 1,3 0,39-7,-39 6,437-2,-247 20,56 2,180 12,-135-4,-95-20,155 14,-296-14,0-4,1-1,106-13,197-29,343-50,-647 80,-19 5,0-2,-1-2,42-15,-79 21,-11 1,-12 2,-26 7,1 2,1 3,0 1,-61 27,94-35,-691 294,-5 3,403-178,-204 72,469-186,0-1,-58 4,18-3,61-7,0 1,1 0,-1 2,1 0,1 1,-32 16,38-13,11-10,0 0,0 0,0 0,0 0,0 0,0 1,0-1,0 0,0 0,0 0,0 0,0 0,0 0,0 0,0 1,0-1,0 0,0 0,0 0,0 0,0 0,0 0,0 0,0 1,0-1,0 0,1 0,-1 0,0 0,0 0,0 0,0 0,0 0,0 0,0 0,0 0,0 1,0-1,1 0,-1 0,0 0,0 0,0 0,0 0,0 0,0 0,0 0,1 0,-1 0,0 0,0 0,0 0,34-7,221-90,-18 6,-50 20,1006-391,-16-33,-952 390,-180 80,-46 25,1 0,0 0,-1 0,1 0,0 0,-1 0,1-1,0 1,0 0,-1 0,1 0,0 0,0 0,-1-1,1 1,0 0,0 0,0 0,-1-1,1 1,0 0,0 0,0-1,0 1,-1 0,1 0,0-1,0 1,0 0,0-1,0 1,0 0,0 0,0-1,0 1,0 0,0-1,0 1,0 0,0 0,0-1,0 1,0 0,0-1,0 1,1 0,-1 0,0-1,0 1,0 0,0 0,1-1,-1 1,0 0,0 0,1 0,-1-1,0 1,1 0,-39-1,-381 50,344-37,-546 100,-1101 352,1460-375,-345 168,604-256,-12 6,1 1,-1 0,1 1,-24 20,37-28,0 0,0 0,0 0,0 0,0 0,0 0,1 0,-1 0,0 0,1 0,-1 1,1-1,-1 0,1 0,0 1,-1-1,1 0,0 0,0 1,0-1,0 0,0 3,1-3,-1 0,1 0,-1-1,1 1,0 0,-1 0,1-1,0 1,0 0,-1-1,1 1,0-1,0 1,0-1,0 1,-1-1,1 0,0 1,0-1,0 0,0 0,0 0,0 0,0 0,0 0,0 0,0 0,0 0,2 0,8-3,-1 1,1-1,-1-1,1 0,11-7,-4 3,154-72,187-75,-229 111,140-55,-267 98,1 0,0-1,0 1,0-1,0 0,-1 0,1-1,-1 1,1-1,-1 1,0-1,5-6,-8 9,0-1,0 1,0 0,0-1,0 1,0-1,0 1,1 0,-1-1,0 1,0-1,0 1,-1 0,1-1,0 1,0-1,0 1,0 0,0-1,0 1,0 0,-1-1,1 1,0 0,0-1,-1 1,1 0,0-1,0 1,-1 0,1 0,0-1,-1 1,1 0,0 0,-1 0,1-1,0 1,-1 0,1 0,-1 0,1 0,-21-5,18 5,-44-5,-85 3,69 3,-281 8,-651 104,961-108,16-2,0-1,0 2,1 1,0 0,-23 10,40-15,0 0,0 0,0 0,1 0,-1 0,0 0,0 0,0 1,0-1,0 0,0 0,0 0,1 0,-1 0,0 0,0 0,0 0,0 1,0-1,0 0,0 0,0 0,0 0,0 0,0 0,0 1,1-1,-1 0,0 0,0 0,0 0,0 0,0 1,0-1,0 0,-1 0,1 0,0 0,0 0,0 1,0-1,0 0,0 0,0 0,0 0,0 0,0 0,0 0,0 1,-1-1,15 0,0 0,-1-1,1 0,-1-1,1-1,13-4,6-1,1122-289,-15-57,-608 168,-364 125,-155 57,-2 1,-1-1,1 0,-1 0,0-1,0-1,15-10,-25 15,1 1,-1 0,1-1,-1 1,1-1,-1 1,1 0,-1-1,0 1,1-1,-1 1,1-1,-1 0,0 1,0-1,1 1,-1-1,0 0,0 1,0-1,0 1,0-1,1 0,-1 1,0-1,-1 0,1 1,0-1,0 0,-1 0,0 0,0 0,0 0,0 0,0 1,0-1,0 0,0 1,0-1,0 1,0-1,0 1,-1 0,1-1,-2 1,-28-5,1 1,-1 2,-1 1,1 2,-33 4,28-3,-479 61,4 35,125-22,287-62,-39 10,118-15,20-9,0 0,0 0,0 1,0-1,0 0,0 0,1 1,-1-1,0 0,0 0,0 1,0-1,0 0,0 0,0 0,0 1,1-1,-1 0,0 0,0 0,0 0,0 1,1-1,-1 0,0 0,0 0,0 0,1 0,-1 0,0 1,0-1,0 0,1 0,-1 0,0 0,0 0,1 0,-1 0,1 0,40 6,523 0,-336-9,456 2,-2302 106,1555-98,-320 50,370-54,6-1,-1-1,1 1,-1 1,1-1,-10 7,15-5,9-1,13 0,21-2,62-7,858-117,-562 63,-106 19,729-106,-679 97,-270 40,-65 12,-22 3,-272 70,22-4,-1171 339,99 30,1283-422,35-14,21-10,29-14,-26 16,271-138,-115 64,509-229,-596 274,-44 18,1 1,0 2,61-15,-68 23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27:28.443"/>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659 475,'117'-6,"-56"1,626-46,352-31,-802 57,446-106,-476 72,163-40,-343 93,0 2,47-2,-73 6,0 0,0-1,0 1,0 0,0 0,0 0,0 0,0 1,0-1,0 0,0 0,0 1,0-1,0 0,-1 1,1-1,0 1,1 0,-2 0,0-1,0 1,0-1,0 1,0-1,0 0,0 1,-1-1,1 1,0-1,0 1,0-1,-1 1,1-1,0 0,0 1,-1-1,1 0,0 1,-1-1,1 0,-1 1,1-1,0 0,-1 1,-39 23,-140 56,151-68,-176 70,-74 26,-242 90,-883 326,1076-405,-771 264,1002-350,79-26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27:39.230"/>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1 374,'304'2,"349"-5,-206-27,-210-4,-196 25,75-28,-31 8,254-44,-41 10,-23-17,-239 73,0 2,0 1,1 3,64 4,-23-1,728 20,-415-12,-108-5,-68 11,39 0,281-15,-248-3,-234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27:41.916"/>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 3280,'28'-4,"-1"-1,32-10,-4-1,144-36,-119 30,1057-306,358-224,35 33,-917 329,-445 147,-181 57,-23 15,-218 168,23-20,-63 47,-927 637,-37-46,1133-737,-361 252,447-294,40-36,-1 0,0 0,1-1,-1 1,0 0,1 0,-1 0,0 0,0 0,1 0,-1 0,0 0,1 0,-1 0,0 0,1 0,-1 0,0 0,1 0,-1 0,0 0,1 1,-1-1,0 0,0 0,1 0,-1 0,0 1,0-1,1 0,-1 0,0 1,0-1,0 0,1 0,-1 1,0-1,0 0,0 0,0 1,0-1,0 0,1 1,-1-1,0 0,0 1,0-1,0 0,0 1,0-1,0 0,0 1,-1-1,1 0,0 1,0-1,0 0,0 0,0 1,0-1,-1 0,1 1,0-1,0 0,0 0,-1 0,1 1,16-4,0-1,30-12,138-54,145-59,163-68,162-74,148-73,102-74,1075-607,-79-123,-1508 882,-129 76,-111 64,-144 120,-1-1,0 0,0 0,-1-1,0 0,0 0,7-14,-13 22,0-1,1 0,-1 1,0-1,0 0,0 1,0-1,0 0,1 0,-1 1,0-1,-1 0,1 1,0-1,0 0,0 0,0 1,-1-1,1 0,0 1,0-1,-1 0,1 1,-1-1,0 0,-1 0,1 0,-1 0,1 0,-1 0,0 0,0 1,1-1,-1 1,0-1,0 1,0 0,0 0,-1 0,-24 1,1 1,0 1,-29 8,-196 48,-136 49,-132 70,-111 77,-92 76,-439 281,24 51,484-263,102-45,105-54,111-63,104-67,209-154,-40 29,-74 72,115-92,21-26,0 0,0 0,-1 0,1 1,0-1,0 0,0 0,0 1,0-1,0 0,0 0,0 1,0-1,0 0,0 0,0 1,0-1,0 0,0 0,0 1,0-1,0 0,0 0,0 1,0-1,0 0,0 0,0 1,0-1,1 0,-1 0,0 0,0 1,0-1,0 0,1 0,-1 0,0 0,0 1,0-1,1 0,-1 0,0 0,0 0,1 0,3 0,0 0,0 0,-1-1,1 0,0 0,-1 0,1 0,0-1,4-2,99-50,-59 28,70-27,-33 23,-52 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1-10T12:27:42.876"/>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814 1732,'-601'486,"402"-336,186-138,32-22,-3 1,184-89,-11 13,95-39,108-44,628-281,-20-54,-566 255,-84 29,-79 36,-263 178,75-52,127-113,-207 167,0 1,0-1,0 0,0 0,-1 0,0 0,1 0,-1 0,0-1,0 1,-1-1,2-4,-3 8,0 0,0-1,0 1,-1 0,1-1,0 1,0-1,-1 1,1 0,0 0,0-1,-1 1,1 0,0-1,-1 1,1 0,0 0,-1 0,1-1,0 1,-1 0,1 0,-1 0,1 0,0 0,-1 0,1 0,-1 0,1 0,0 0,-1 0,1 0,-1 0,1 0,-1 0,-36 8,-104 54,-100 62,-91 70,-83 73,-528 424,72 89,498-390,59-31,64-46,64-58,-27 74,203-312,1 1,-12 30,20-46,0 0,1 1,-1-1,1 0,0 0,-1 0,1 1,0-1,0 0,1 4,-1-5,0-1,1 1,-1-1,0 1,0-1,1 1,-1-1,0 0,1 1,-1-1,1 1,-1-1,0 0,1 1,-1-1,1 0,-1 1,1-1,-1 0,1 0,-1 1,1-1,-1 0,1 0,-1 0,1 0,1 0,3 0,0-1,1 0,-1-1,0 1,0-1,1 0,-2-1,10-4,122-80,101-87,110-103,106-120,59-85,-23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0T12:30:39.387"/>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16 0,'4181'0'0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672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29468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391347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270517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41703143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433860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11/11/2025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4275237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11/11/2025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7415716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7708365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703132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433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417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8805978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442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115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656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069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1461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716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434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01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1180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681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2903088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8621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403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2985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1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5516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816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409928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9804902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11/11/2025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9407580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11/11/2025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6018911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11/11/2025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512689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0268708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5.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37">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8">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9">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dirty="0"/>
              <a:t>11/11/2025</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290724681"/>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7.png"/><Relationship Id="rId21" Type="http://schemas.openxmlformats.org/officeDocument/2006/relationships/image" Target="../media/image13.png"/><Relationship Id="rId7" Type="http://schemas.openxmlformats.org/officeDocument/2006/relationships/image" Target="../media/image64.png"/><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9.xml"/><Relationship Id="rId6" Type="http://schemas.openxmlformats.org/officeDocument/2006/relationships/customXml" Target="../ink/ink2.xml"/><Relationship Id="rId11" Type="http://schemas.openxmlformats.org/officeDocument/2006/relationships/image" Target="../media/image8.png"/><Relationship Id="rId24" Type="http://schemas.openxmlformats.org/officeDocument/2006/relationships/customXml" Target="../ink/ink11.xml"/><Relationship Id="rId5" Type="http://schemas.openxmlformats.org/officeDocument/2006/relationships/image" Target="../media/image50.png"/><Relationship Id="rId15" Type="http://schemas.openxmlformats.org/officeDocument/2006/relationships/image" Target="../media/image10.png"/><Relationship Id="rId23" Type="http://schemas.openxmlformats.org/officeDocument/2006/relationships/image" Target="../media/image14.png"/><Relationship Id="rId10" Type="http://schemas.openxmlformats.org/officeDocument/2006/relationships/customXml" Target="../ink/ink4.xml"/><Relationship Id="rId19" Type="http://schemas.openxmlformats.org/officeDocument/2006/relationships/image" Target="../media/image12.png"/><Relationship Id="rId4" Type="http://schemas.openxmlformats.org/officeDocument/2006/relationships/customXml" Target="../ink/ink1.xml"/><Relationship Id="rId9" Type="http://schemas.openxmlformats.org/officeDocument/2006/relationships/image" Target="../media/image70.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customXml" Target="../ink/ink14.xml"/><Relationship Id="rId5" Type="http://schemas.openxmlformats.org/officeDocument/2006/relationships/image" Target="../media/image18.png"/><Relationship Id="rId4" Type="http://schemas.openxmlformats.org/officeDocument/2006/relationships/customXml" Target="../ink/ink13.xml"/><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customXml" Target="../ink/ink16.xm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customXml" Target="../ink/ink18.xml"/><Relationship Id="rId4" Type="http://schemas.openxmlformats.org/officeDocument/2006/relationships/image" Target="../media/image22.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customXml" Target="../ink/ink21.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customXml" Target="../ink/ink20.xml"/><Relationship Id="rId5" Type="http://schemas.openxmlformats.org/officeDocument/2006/relationships/image" Target="../media/image28.png"/><Relationship Id="rId10" Type="http://schemas.openxmlformats.org/officeDocument/2006/relationships/image" Target="../media/image30.png"/><Relationship Id="rId4" Type="http://schemas.openxmlformats.org/officeDocument/2006/relationships/customXml" Target="../ink/ink19.xml"/><Relationship Id="rId9" Type="http://schemas.openxmlformats.org/officeDocument/2006/relationships/customXml" Target="../ink/ink2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customXml" Target="../ink/ink24.xml"/><Relationship Id="rId5" Type="http://schemas.openxmlformats.org/officeDocument/2006/relationships/image" Target="../media/image28.png"/><Relationship Id="rId4" Type="http://schemas.openxmlformats.org/officeDocument/2006/relationships/customXml" Target="../ink/ink23.xml"/></Relationships>
</file>

<file path=ppt/slides/_rels/slide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notesSlide" Target="../notesSlides/notesSlide9.xml"/><Relationship Id="rId16" Type="http://schemas.openxmlformats.org/officeDocument/2006/relationships/image" Target="../media/image58.png"/><Relationship Id="rId1" Type="http://schemas.openxmlformats.org/officeDocument/2006/relationships/slideLayout" Target="../slideLayouts/slideLayout26.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972860"/>
            <a:ext cx="7416403" cy="315992"/>
          </a:xfrm>
          <a:prstGeom prst="rect">
            <a:avLst/>
          </a:prstGeom>
          <a:noFill/>
          <a:ln/>
        </p:spPr>
        <p:txBody>
          <a:bodyPr wrap="none" lIns="0" tIns="0" rIns="0" bIns="0" rtlCol="0" anchor="t"/>
          <a:lstStyle/>
          <a:p>
            <a:pPr marL="0" indent="0" algn="l">
              <a:lnSpc>
                <a:spcPts val="2450"/>
              </a:lnSpc>
              <a:buNone/>
            </a:pPr>
            <a:endParaRPr lang="en-US" sz="1550" dirty="0"/>
          </a:p>
        </p:txBody>
      </p:sp>
      <p:sp>
        <p:nvSpPr>
          <p:cNvPr id="4" name="Text 1"/>
          <p:cNvSpPr/>
          <p:nvPr/>
        </p:nvSpPr>
        <p:spPr>
          <a:xfrm>
            <a:off x="863798" y="1510903"/>
            <a:ext cx="7416403" cy="315992"/>
          </a:xfrm>
          <a:prstGeom prst="rect">
            <a:avLst/>
          </a:prstGeom>
          <a:noFill/>
          <a:ln/>
        </p:spPr>
        <p:txBody>
          <a:bodyPr wrap="none" lIns="0" tIns="0" rIns="0" bIns="0" rtlCol="0" anchor="t"/>
          <a:lstStyle/>
          <a:p>
            <a:pPr marL="0" indent="0" algn="l">
              <a:lnSpc>
                <a:spcPts val="2450"/>
              </a:lnSpc>
              <a:buNone/>
            </a:pPr>
            <a:endParaRPr lang="en-US" sz="1550" dirty="0"/>
          </a:p>
        </p:txBody>
      </p:sp>
      <p:sp>
        <p:nvSpPr>
          <p:cNvPr id="5" name="Text 2"/>
          <p:cNvSpPr/>
          <p:nvPr/>
        </p:nvSpPr>
        <p:spPr>
          <a:xfrm>
            <a:off x="863798" y="2123003"/>
            <a:ext cx="4936569" cy="616982"/>
          </a:xfrm>
          <a:prstGeom prst="rect">
            <a:avLst/>
          </a:prstGeom>
          <a:noFill/>
          <a:ln/>
        </p:spPr>
        <p:txBody>
          <a:bodyPr wrap="non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Cyber  security</a:t>
            </a:r>
            <a:endParaRPr lang="en-US" sz="3850" dirty="0"/>
          </a:p>
        </p:txBody>
      </p:sp>
      <p:sp>
        <p:nvSpPr>
          <p:cNvPr id="6" name="Text 3"/>
          <p:cNvSpPr/>
          <p:nvPr/>
        </p:nvSpPr>
        <p:spPr>
          <a:xfrm>
            <a:off x="863798" y="3036094"/>
            <a:ext cx="7416403" cy="631984"/>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A comprehensive training resource for IT and security professionals covering threat landscapes, cloud security, network protection, and security operations.</a:t>
            </a:r>
            <a:endParaRPr lang="en-US" sz="1550" dirty="0"/>
          </a:p>
        </p:txBody>
      </p:sp>
      <p:sp>
        <p:nvSpPr>
          <p:cNvPr id="7" name="Text 4"/>
          <p:cNvSpPr/>
          <p:nvPr/>
        </p:nvSpPr>
        <p:spPr>
          <a:xfrm>
            <a:off x="863798" y="3890129"/>
            <a:ext cx="7416403" cy="315992"/>
          </a:xfrm>
          <a:prstGeom prst="rect">
            <a:avLst/>
          </a:prstGeom>
          <a:noFill/>
          <a:ln/>
        </p:spPr>
        <p:txBody>
          <a:bodyPr wrap="none" lIns="0" tIns="0" rIns="0" bIns="0" rtlCol="0" anchor="t"/>
          <a:lstStyle/>
          <a:p>
            <a:pPr marL="0" indent="0" algn="l">
              <a:lnSpc>
                <a:spcPts val="2450"/>
              </a:lnSpc>
              <a:buNone/>
            </a:pPr>
            <a:endParaRPr lang="en-US" sz="1550" dirty="0"/>
          </a:p>
        </p:txBody>
      </p:sp>
      <p:sp>
        <p:nvSpPr>
          <p:cNvPr id="8" name="Text 5"/>
          <p:cNvSpPr/>
          <p:nvPr/>
        </p:nvSpPr>
        <p:spPr>
          <a:xfrm>
            <a:off x="863798" y="4428173"/>
            <a:ext cx="7416403" cy="315992"/>
          </a:xfrm>
          <a:prstGeom prst="rect">
            <a:avLst/>
          </a:prstGeom>
          <a:noFill/>
          <a:ln/>
        </p:spPr>
        <p:txBody>
          <a:bodyPr wrap="none" lIns="0" tIns="0" rIns="0" bIns="0" rtlCol="0" anchor="t"/>
          <a:lstStyle/>
          <a:p>
            <a:pPr marL="0" indent="0" algn="l">
              <a:lnSpc>
                <a:spcPts val="2450"/>
              </a:lnSpc>
              <a:buNone/>
            </a:pPr>
            <a:endParaRPr lang="en-US" sz="1550" dirty="0"/>
          </a:p>
        </p:txBody>
      </p:sp>
      <p:sp>
        <p:nvSpPr>
          <p:cNvPr id="9" name="Text 6"/>
          <p:cNvSpPr/>
          <p:nvPr/>
        </p:nvSpPr>
        <p:spPr>
          <a:xfrm>
            <a:off x="863798" y="4966216"/>
            <a:ext cx="7416403" cy="315992"/>
          </a:xfrm>
          <a:prstGeom prst="rect">
            <a:avLst/>
          </a:prstGeom>
          <a:noFill/>
          <a:ln/>
        </p:spPr>
        <p:txBody>
          <a:bodyPr wrap="none" lIns="0" tIns="0" rIns="0" bIns="0" rtlCol="0" anchor="t"/>
          <a:lstStyle/>
          <a:p>
            <a:pPr marL="0" indent="0" algn="l">
              <a:lnSpc>
                <a:spcPts val="2450"/>
              </a:lnSpc>
              <a:buNone/>
            </a:pPr>
            <a:endParaRPr lang="en-US" sz="1550" dirty="0"/>
          </a:p>
        </p:txBody>
      </p:sp>
      <p:sp>
        <p:nvSpPr>
          <p:cNvPr id="10" name="Text 7"/>
          <p:cNvSpPr/>
          <p:nvPr/>
        </p:nvSpPr>
        <p:spPr>
          <a:xfrm>
            <a:off x="863798" y="5504259"/>
            <a:ext cx="7416403" cy="315992"/>
          </a:xfrm>
          <a:prstGeom prst="rect">
            <a:avLst/>
          </a:prstGeom>
          <a:noFill/>
          <a:ln/>
        </p:spPr>
        <p:txBody>
          <a:bodyPr wrap="none" lIns="0" tIns="0" rIns="0" bIns="0" rtlCol="0" anchor="t"/>
          <a:lstStyle/>
          <a:p>
            <a:pPr marL="0" indent="0" algn="l">
              <a:lnSpc>
                <a:spcPts val="2450"/>
              </a:lnSpc>
              <a:buNone/>
            </a:pPr>
            <a:endParaRPr lang="en-US" sz="1550" dirty="0"/>
          </a:p>
        </p:txBody>
      </p:sp>
      <p:sp>
        <p:nvSpPr>
          <p:cNvPr id="11" name="Text 8"/>
          <p:cNvSpPr/>
          <p:nvPr/>
        </p:nvSpPr>
        <p:spPr>
          <a:xfrm>
            <a:off x="863798" y="6042303"/>
            <a:ext cx="7416403" cy="315992"/>
          </a:xfrm>
          <a:prstGeom prst="rect">
            <a:avLst/>
          </a:prstGeom>
          <a:noFill/>
          <a:ln/>
        </p:spPr>
        <p:txBody>
          <a:bodyPr wrap="non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B.Anu Bai</a:t>
            </a:r>
            <a:endParaRPr lang="en-US" sz="1550" dirty="0"/>
          </a:p>
        </p:txBody>
      </p:sp>
      <p:sp>
        <p:nvSpPr>
          <p:cNvPr id="12" name="Text 9"/>
          <p:cNvSpPr/>
          <p:nvPr/>
        </p:nvSpPr>
        <p:spPr>
          <a:xfrm>
            <a:off x="863798" y="6580346"/>
            <a:ext cx="7416403" cy="315992"/>
          </a:xfrm>
          <a:prstGeom prst="rect">
            <a:avLst/>
          </a:prstGeom>
          <a:noFill/>
          <a:ln/>
        </p:spPr>
        <p:txBody>
          <a:bodyPr wrap="non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23501a1210</a:t>
            </a:r>
            <a:endParaRPr lang="en-US" sz="1550" dirty="0"/>
          </a:p>
        </p:txBody>
      </p:sp>
      <p:sp>
        <p:nvSpPr>
          <p:cNvPr id="13" name="Text 10"/>
          <p:cNvSpPr/>
          <p:nvPr/>
        </p:nvSpPr>
        <p:spPr>
          <a:xfrm>
            <a:off x="863798" y="7118390"/>
            <a:ext cx="7416403" cy="315992"/>
          </a:xfrm>
          <a:prstGeom prst="rect">
            <a:avLst/>
          </a:prstGeom>
          <a:noFill/>
          <a:ln/>
        </p:spPr>
        <p:txBody>
          <a:bodyPr wrap="non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Information Technology</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8790" y="979646"/>
            <a:ext cx="4622602" cy="370880"/>
          </a:xfrm>
          <a:prstGeom prst="rect">
            <a:avLst/>
          </a:prstGeom>
          <a:noFill/>
          <a:ln/>
        </p:spPr>
        <p:txBody>
          <a:bodyPr wrap="none" lIns="0" tIns="0" rIns="0" bIns="0" rtlCol="0" anchor="t"/>
          <a:lstStyle/>
          <a:p>
            <a:pPr marL="0" indent="0" algn="l">
              <a:lnSpc>
                <a:spcPts val="2900"/>
              </a:lnSpc>
              <a:buNone/>
            </a:pPr>
            <a:r>
              <a:rPr lang="en-US" sz="2300" dirty="0">
                <a:solidFill>
                  <a:srgbClr val="F5F0F0"/>
                </a:solidFill>
                <a:latin typeface="Merriweather" pitchFamily="34" charset="0"/>
                <a:ea typeface="Merriweather" pitchFamily="34" charset="-122"/>
                <a:cs typeface="Merriweather" pitchFamily="34" charset="-120"/>
              </a:rPr>
              <a:t>SOC Operations and Automation</a:t>
            </a:r>
            <a:endParaRPr lang="en-US" sz="2300" dirty="0"/>
          </a:p>
        </p:txBody>
      </p:sp>
      <p:sp>
        <p:nvSpPr>
          <p:cNvPr id="4" name="Text 1"/>
          <p:cNvSpPr/>
          <p:nvPr/>
        </p:nvSpPr>
        <p:spPr>
          <a:xfrm>
            <a:off x="798790" y="1409819"/>
            <a:ext cx="7349133" cy="463510"/>
          </a:xfrm>
          <a:prstGeom prst="rect">
            <a:avLst/>
          </a:prstGeom>
          <a:noFill/>
          <a:ln/>
        </p:spPr>
        <p:txBody>
          <a:bodyPr wrap="none" lIns="0" tIns="0" rIns="0" bIns="0" rtlCol="0" anchor="t"/>
          <a:lstStyle/>
          <a:p>
            <a:pPr marL="0" indent="0" algn="l">
              <a:lnSpc>
                <a:spcPts val="3650"/>
              </a:lnSpc>
              <a:buNone/>
            </a:pPr>
            <a:r>
              <a:rPr lang="en-US" sz="2900" dirty="0">
                <a:solidFill>
                  <a:srgbClr val="F5F0F0"/>
                </a:solidFill>
                <a:latin typeface="Merriweather" pitchFamily="34" charset="0"/>
                <a:ea typeface="Merriweather" pitchFamily="34" charset="-122"/>
                <a:cs typeface="Merriweather" pitchFamily="34" charset="-120"/>
              </a:rPr>
              <a:t>A Day in the SOC: Detection to Resolution</a:t>
            </a:r>
            <a:endParaRPr lang="en-US" sz="2900" dirty="0"/>
          </a:p>
        </p:txBody>
      </p:sp>
      <p:sp>
        <p:nvSpPr>
          <p:cNvPr id="5" name="Text 2"/>
          <p:cNvSpPr/>
          <p:nvPr/>
        </p:nvSpPr>
        <p:spPr>
          <a:xfrm>
            <a:off x="798790" y="2095857"/>
            <a:ext cx="7546419" cy="711875"/>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SOC analysts face constant alerts requiring rapid triage and investigation. Security Orchestration, Automation and Response (SOAR) platforms dramatically improve efficiency by automating routine tasks, enriching alerts with threat intelligence, and streamlining investigation workflows.</a:t>
            </a:r>
            <a:endParaRPr lang="en-US" sz="1150" dirty="0"/>
          </a:p>
        </p:txBody>
      </p:sp>
      <p:sp>
        <p:nvSpPr>
          <p:cNvPr id="6" name="Shape 3"/>
          <p:cNvSpPr/>
          <p:nvPr/>
        </p:nvSpPr>
        <p:spPr>
          <a:xfrm>
            <a:off x="798790" y="2974538"/>
            <a:ext cx="333732" cy="333732"/>
          </a:xfrm>
          <a:prstGeom prst="roundRect">
            <a:avLst>
              <a:gd name="adj" fmla="val 18670"/>
            </a:avLst>
          </a:prstGeom>
          <a:solidFill>
            <a:srgbClr val="003180"/>
          </a:solidFill>
          <a:ln w="7620">
            <a:solidFill>
              <a:srgbClr val="194A99"/>
            </a:solidFill>
            <a:prstDash val="solid"/>
          </a:ln>
        </p:spPr>
      </p:sp>
      <p:sp>
        <p:nvSpPr>
          <p:cNvPr id="7" name="Text 4"/>
          <p:cNvSpPr/>
          <p:nvPr/>
        </p:nvSpPr>
        <p:spPr>
          <a:xfrm>
            <a:off x="854333" y="3002280"/>
            <a:ext cx="222528" cy="278130"/>
          </a:xfrm>
          <a:prstGeom prst="rect">
            <a:avLst/>
          </a:prstGeom>
          <a:noFill/>
          <a:ln/>
        </p:spPr>
        <p:txBody>
          <a:bodyPr wrap="none" lIns="0" tIns="0" rIns="0" bIns="0" rtlCol="0" anchor="t"/>
          <a:lstStyle/>
          <a:p>
            <a:pPr marL="0" indent="0" algn="ctr">
              <a:lnSpc>
                <a:spcPts val="1750"/>
              </a:lnSpc>
              <a:buNone/>
            </a:pPr>
            <a:r>
              <a:rPr lang="en-US" sz="1750" dirty="0">
                <a:solidFill>
                  <a:srgbClr val="E2E6E9"/>
                </a:solidFill>
                <a:latin typeface="Merriweather" pitchFamily="34" charset="0"/>
                <a:ea typeface="Merriweather" pitchFamily="34" charset="-122"/>
                <a:cs typeface="Merriweather" pitchFamily="34" charset="-120"/>
              </a:rPr>
              <a:t>1</a:t>
            </a:r>
            <a:endParaRPr lang="en-US" sz="1750" dirty="0"/>
          </a:p>
        </p:txBody>
      </p:sp>
      <p:sp>
        <p:nvSpPr>
          <p:cNvPr id="8" name="Text 5"/>
          <p:cNvSpPr/>
          <p:nvPr/>
        </p:nvSpPr>
        <p:spPr>
          <a:xfrm>
            <a:off x="1280874" y="3025497"/>
            <a:ext cx="1854398" cy="231815"/>
          </a:xfrm>
          <a:prstGeom prst="rect">
            <a:avLst/>
          </a:prstGeom>
          <a:noFill/>
          <a:ln/>
        </p:spPr>
        <p:txBody>
          <a:bodyPr wrap="none" lIns="0" tIns="0" rIns="0" bIns="0" rtlCol="0" anchor="t"/>
          <a:lstStyle/>
          <a:p>
            <a:pPr marL="0" indent="0" algn="l">
              <a:lnSpc>
                <a:spcPts val="1800"/>
              </a:lnSpc>
              <a:buNone/>
            </a:pPr>
            <a:r>
              <a:rPr lang="en-US" sz="1450" dirty="0">
                <a:solidFill>
                  <a:srgbClr val="E2E6E9"/>
                </a:solidFill>
                <a:latin typeface="Merriweather" pitchFamily="34" charset="0"/>
                <a:ea typeface="Merriweather" pitchFamily="34" charset="-122"/>
                <a:cs typeface="Merriweather" pitchFamily="34" charset="-120"/>
              </a:rPr>
              <a:t>Alert Ingestion</a:t>
            </a:r>
            <a:endParaRPr lang="en-US" sz="1450" dirty="0"/>
          </a:p>
        </p:txBody>
      </p:sp>
      <p:sp>
        <p:nvSpPr>
          <p:cNvPr id="9" name="Text 6"/>
          <p:cNvSpPr/>
          <p:nvPr/>
        </p:nvSpPr>
        <p:spPr>
          <a:xfrm>
            <a:off x="1280874" y="3346252"/>
            <a:ext cx="7064335" cy="474583"/>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SOC receives alerts from firewalls, endpoints, cloud platforms, and application monitoring tools continuously.</a:t>
            </a:r>
            <a:endParaRPr lang="en-US" sz="1150" dirty="0"/>
          </a:p>
        </p:txBody>
      </p:sp>
      <p:sp>
        <p:nvSpPr>
          <p:cNvPr id="10" name="Shape 7"/>
          <p:cNvSpPr/>
          <p:nvPr/>
        </p:nvSpPr>
        <p:spPr>
          <a:xfrm>
            <a:off x="798790" y="4117538"/>
            <a:ext cx="333732" cy="333732"/>
          </a:xfrm>
          <a:prstGeom prst="roundRect">
            <a:avLst>
              <a:gd name="adj" fmla="val 18670"/>
            </a:avLst>
          </a:prstGeom>
          <a:solidFill>
            <a:srgbClr val="003180"/>
          </a:solidFill>
          <a:ln w="7620">
            <a:solidFill>
              <a:srgbClr val="194A99"/>
            </a:solidFill>
            <a:prstDash val="solid"/>
          </a:ln>
        </p:spPr>
      </p:sp>
      <p:sp>
        <p:nvSpPr>
          <p:cNvPr id="11" name="Text 8"/>
          <p:cNvSpPr/>
          <p:nvPr/>
        </p:nvSpPr>
        <p:spPr>
          <a:xfrm>
            <a:off x="854333" y="4145280"/>
            <a:ext cx="222528" cy="278130"/>
          </a:xfrm>
          <a:prstGeom prst="rect">
            <a:avLst/>
          </a:prstGeom>
          <a:noFill/>
          <a:ln/>
        </p:spPr>
        <p:txBody>
          <a:bodyPr wrap="none" lIns="0" tIns="0" rIns="0" bIns="0" rtlCol="0" anchor="t"/>
          <a:lstStyle/>
          <a:p>
            <a:pPr marL="0" indent="0" algn="ctr">
              <a:lnSpc>
                <a:spcPts val="1750"/>
              </a:lnSpc>
              <a:buNone/>
            </a:pPr>
            <a:r>
              <a:rPr lang="en-US" sz="1750" dirty="0">
                <a:solidFill>
                  <a:srgbClr val="E2E6E9"/>
                </a:solidFill>
                <a:latin typeface="Merriweather" pitchFamily="34" charset="0"/>
                <a:ea typeface="Merriweather" pitchFamily="34" charset="-122"/>
                <a:cs typeface="Merriweather" pitchFamily="34" charset="-120"/>
              </a:rPr>
              <a:t>2</a:t>
            </a:r>
            <a:endParaRPr lang="en-US" sz="1750" dirty="0"/>
          </a:p>
        </p:txBody>
      </p:sp>
      <p:sp>
        <p:nvSpPr>
          <p:cNvPr id="12" name="Text 9"/>
          <p:cNvSpPr/>
          <p:nvPr/>
        </p:nvSpPr>
        <p:spPr>
          <a:xfrm>
            <a:off x="1280874" y="4168497"/>
            <a:ext cx="1854398" cy="231815"/>
          </a:xfrm>
          <a:prstGeom prst="rect">
            <a:avLst/>
          </a:prstGeom>
          <a:noFill/>
          <a:ln/>
        </p:spPr>
        <p:txBody>
          <a:bodyPr wrap="none" lIns="0" tIns="0" rIns="0" bIns="0" rtlCol="0" anchor="t"/>
          <a:lstStyle/>
          <a:p>
            <a:pPr marL="0" indent="0" algn="l">
              <a:lnSpc>
                <a:spcPts val="1800"/>
              </a:lnSpc>
              <a:buNone/>
            </a:pPr>
            <a:r>
              <a:rPr lang="en-US" sz="1450" dirty="0">
                <a:solidFill>
                  <a:srgbClr val="E2E6E9"/>
                </a:solidFill>
                <a:latin typeface="Merriweather" pitchFamily="34" charset="0"/>
                <a:ea typeface="Merriweather" pitchFamily="34" charset="-122"/>
                <a:cs typeface="Merriweather" pitchFamily="34" charset="-120"/>
              </a:rPr>
              <a:t>SOAR Enrichment</a:t>
            </a:r>
            <a:endParaRPr lang="en-US" sz="1450" dirty="0"/>
          </a:p>
        </p:txBody>
      </p:sp>
      <p:sp>
        <p:nvSpPr>
          <p:cNvPr id="13" name="Text 10"/>
          <p:cNvSpPr/>
          <p:nvPr/>
        </p:nvSpPr>
        <p:spPr>
          <a:xfrm>
            <a:off x="1280874" y="4489252"/>
            <a:ext cx="7064335" cy="474583"/>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Automation platforms correlate alerts, query threat intelligence, and contextualize potential incidents automatically.</a:t>
            </a:r>
            <a:endParaRPr lang="en-US" sz="1150" dirty="0"/>
          </a:p>
        </p:txBody>
      </p:sp>
      <p:sp>
        <p:nvSpPr>
          <p:cNvPr id="14" name="Shape 11"/>
          <p:cNvSpPr/>
          <p:nvPr/>
        </p:nvSpPr>
        <p:spPr>
          <a:xfrm>
            <a:off x="798790" y="5260538"/>
            <a:ext cx="333732" cy="333732"/>
          </a:xfrm>
          <a:prstGeom prst="roundRect">
            <a:avLst>
              <a:gd name="adj" fmla="val 18670"/>
            </a:avLst>
          </a:prstGeom>
          <a:solidFill>
            <a:srgbClr val="003180"/>
          </a:solidFill>
          <a:ln w="7620">
            <a:solidFill>
              <a:srgbClr val="194A99"/>
            </a:solidFill>
            <a:prstDash val="solid"/>
          </a:ln>
        </p:spPr>
      </p:sp>
      <p:sp>
        <p:nvSpPr>
          <p:cNvPr id="15" name="Text 12"/>
          <p:cNvSpPr/>
          <p:nvPr/>
        </p:nvSpPr>
        <p:spPr>
          <a:xfrm>
            <a:off x="854333" y="5288280"/>
            <a:ext cx="222528" cy="278130"/>
          </a:xfrm>
          <a:prstGeom prst="rect">
            <a:avLst/>
          </a:prstGeom>
          <a:noFill/>
          <a:ln/>
        </p:spPr>
        <p:txBody>
          <a:bodyPr wrap="none" lIns="0" tIns="0" rIns="0" bIns="0" rtlCol="0" anchor="t"/>
          <a:lstStyle/>
          <a:p>
            <a:pPr marL="0" indent="0" algn="ctr">
              <a:lnSpc>
                <a:spcPts val="1750"/>
              </a:lnSpc>
              <a:buNone/>
            </a:pPr>
            <a:r>
              <a:rPr lang="en-US" sz="1750" dirty="0">
                <a:solidFill>
                  <a:srgbClr val="E2E6E9"/>
                </a:solidFill>
                <a:latin typeface="Merriweather" pitchFamily="34" charset="0"/>
                <a:ea typeface="Merriweather" pitchFamily="34" charset="-122"/>
                <a:cs typeface="Merriweather" pitchFamily="34" charset="-120"/>
              </a:rPr>
              <a:t>3</a:t>
            </a:r>
            <a:endParaRPr lang="en-US" sz="1750" dirty="0"/>
          </a:p>
        </p:txBody>
      </p:sp>
      <p:sp>
        <p:nvSpPr>
          <p:cNvPr id="16" name="Text 13"/>
          <p:cNvSpPr/>
          <p:nvPr/>
        </p:nvSpPr>
        <p:spPr>
          <a:xfrm>
            <a:off x="1280874" y="5311497"/>
            <a:ext cx="1905833" cy="231815"/>
          </a:xfrm>
          <a:prstGeom prst="rect">
            <a:avLst/>
          </a:prstGeom>
          <a:noFill/>
          <a:ln/>
        </p:spPr>
        <p:txBody>
          <a:bodyPr wrap="none" lIns="0" tIns="0" rIns="0" bIns="0" rtlCol="0" anchor="t"/>
          <a:lstStyle/>
          <a:p>
            <a:pPr marL="0" indent="0" algn="l">
              <a:lnSpc>
                <a:spcPts val="1800"/>
              </a:lnSpc>
              <a:buNone/>
            </a:pPr>
            <a:r>
              <a:rPr lang="en-US" sz="1450" dirty="0">
                <a:solidFill>
                  <a:srgbClr val="E2E6E9"/>
                </a:solidFill>
                <a:latin typeface="Merriweather" pitchFamily="34" charset="0"/>
                <a:ea typeface="Merriweather" pitchFamily="34" charset="-122"/>
                <a:cs typeface="Merriweather" pitchFamily="34" charset="-120"/>
              </a:rPr>
              <a:t>Analyst Investigation</a:t>
            </a:r>
            <a:endParaRPr lang="en-US" sz="1450" dirty="0"/>
          </a:p>
        </p:txBody>
      </p:sp>
      <p:sp>
        <p:nvSpPr>
          <p:cNvPr id="17" name="Text 14"/>
          <p:cNvSpPr/>
          <p:nvPr/>
        </p:nvSpPr>
        <p:spPr>
          <a:xfrm>
            <a:off x="1280874" y="5632252"/>
            <a:ext cx="7064335" cy="474583"/>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Analysts review prioritized incidents using playbooks that guide investigation and evidence collection.</a:t>
            </a:r>
            <a:endParaRPr lang="en-US" sz="1150" dirty="0"/>
          </a:p>
        </p:txBody>
      </p:sp>
      <p:sp>
        <p:nvSpPr>
          <p:cNvPr id="18" name="Shape 15"/>
          <p:cNvSpPr/>
          <p:nvPr/>
        </p:nvSpPr>
        <p:spPr>
          <a:xfrm>
            <a:off x="798790" y="6403538"/>
            <a:ext cx="333732" cy="333732"/>
          </a:xfrm>
          <a:prstGeom prst="roundRect">
            <a:avLst>
              <a:gd name="adj" fmla="val 18670"/>
            </a:avLst>
          </a:prstGeom>
          <a:solidFill>
            <a:srgbClr val="003180"/>
          </a:solidFill>
          <a:ln w="7620">
            <a:solidFill>
              <a:srgbClr val="194A99"/>
            </a:solidFill>
            <a:prstDash val="solid"/>
          </a:ln>
        </p:spPr>
      </p:sp>
      <p:sp>
        <p:nvSpPr>
          <p:cNvPr id="19" name="Text 16"/>
          <p:cNvSpPr/>
          <p:nvPr/>
        </p:nvSpPr>
        <p:spPr>
          <a:xfrm>
            <a:off x="854333" y="6431280"/>
            <a:ext cx="222528" cy="278130"/>
          </a:xfrm>
          <a:prstGeom prst="rect">
            <a:avLst/>
          </a:prstGeom>
          <a:noFill/>
          <a:ln/>
        </p:spPr>
        <p:txBody>
          <a:bodyPr wrap="none" lIns="0" tIns="0" rIns="0" bIns="0" rtlCol="0" anchor="t"/>
          <a:lstStyle/>
          <a:p>
            <a:pPr marL="0" indent="0" algn="ctr">
              <a:lnSpc>
                <a:spcPts val="1750"/>
              </a:lnSpc>
              <a:buNone/>
            </a:pPr>
            <a:r>
              <a:rPr lang="en-US" sz="1750" dirty="0">
                <a:solidFill>
                  <a:srgbClr val="E2E6E9"/>
                </a:solidFill>
                <a:latin typeface="Merriweather" pitchFamily="34" charset="0"/>
                <a:ea typeface="Merriweather" pitchFamily="34" charset="-122"/>
                <a:cs typeface="Merriweather" pitchFamily="34" charset="-120"/>
              </a:rPr>
              <a:t>4</a:t>
            </a:r>
            <a:endParaRPr lang="en-US" sz="1750" dirty="0"/>
          </a:p>
        </p:txBody>
      </p:sp>
      <p:sp>
        <p:nvSpPr>
          <p:cNvPr id="20" name="Text 17"/>
          <p:cNvSpPr/>
          <p:nvPr/>
        </p:nvSpPr>
        <p:spPr>
          <a:xfrm>
            <a:off x="1280874" y="6454497"/>
            <a:ext cx="1877735" cy="231815"/>
          </a:xfrm>
          <a:prstGeom prst="rect">
            <a:avLst/>
          </a:prstGeom>
          <a:noFill/>
          <a:ln/>
        </p:spPr>
        <p:txBody>
          <a:bodyPr wrap="none" lIns="0" tIns="0" rIns="0" bIns="0" rtlCol="0" anchor="t"/>
          <a:lstStyle/>
          <a:p>
            <a:pPr marL="0" indent="0" algn="l">
              <a:lnSpc>
                <a:spcPts val="1800"/>
              </a:lnSpc>
              <a:buNone/>
            </a:pPr>
            <a:r>
              <a:rPr lang="en-US" sz="1450" dirty="0">
                <a:solidFill>
                  <a:srgbClr val="E2E6E9"/>
                </a:solidFill>
                <a:latin typeface="Merriweather" pitchFamily="34" charset="0"/>
                <a:ea typeface="Merriweather" pitchFamily="34" charset="-122"/>
                <a:cs typeface="Merriweather" pitchFamily="34" charset="-120"/>
              </a:rPr>
              <a:t>Automated Response</a:t>
            </a:r>
            <a:endParaRPr lang="en-US" sz="1450" dirty="0"/>
          </a:p>
        </p:txBody>
      </p:sp>
      <p:sp>
        <p:nvSpPr>
          <p:cNvPr id="21" name="Text 18"/>
          <p:cNvSpPr/>
          <p:nvPr/>
        </p:nvSpPr>
        <p:spPr>
          <a:xfrm>
            <a:off x="1280874" y="6775252"/>
            <a:ext cx="7064335" cy="474583"/>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SOAR executes containment actions—isolating hosts, blocking IPs, or disabling accounts—without manual delay.</a:t>
            </a:r>
            <a:endParaRPr lang="en-US" sz="1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928926"/>
            <a:ext cx="6597491" cy="539948"/>
          </a:xfrm>
          <a:prstGeom prst="rect">
            <a:avLst/>
          </a:prstGeom>
          <a:noFill/>
          <a:ln/>
        </p:spPr>
        <p:txBody>
          <a:bodyPr wrap="none" lIns="0" tIns="0" rIns="0" bIns="0" rtlCol="0" anchor="t"/>
          <a:lstStyle/>
          <a:p>
            <a:pPr marL="0" indent="0" algn="l">
              <a:lnSpc>
                <a:spcPts val="4250"/>
              </a:lnSpc>
              <a:buNone/>
            </a:pPr>
            <a:r>
              <a:rPr lang="en-US" sz="3400" dirty="0">
                <a:solidFill>
                  <a:srgbClr val="F5F0F0"/>
                </a:solidFill>
                <a:latin typeface="Merriweather" pitchFamily="34" charset="0"/>
                <a:ea typeface="Merriweather" pitchFamily="34" charset="-122"/>
                <a:cs typeface="Merriweather" pitchFamily="34" charset="-120"/>
              </a:rPr>
              <a:t>Building Your Security Program</a:t>
            </a:r>
            <a:endParaRPr lang="en-US" sz="3400" dirty="0"/>
          </a:p>
        </p:txBody>
      </p:sp>
      <p:sp>
        <p:nvSpPr>
          <p:cNvPr id="4" name="Text 1"/>
          <p:cNvSpPr/>
          <p:nvPr/>
        </p:nvSpPr>
        <p:spPr>
          <a:xfrm>
            <a:off x="6350198" y="1727954"/>
            <a:ext cx="7416403" cy="829032"/>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Effective cybersecurity requires integration across all domains covered in this training: threat intelligence, cloud security, network defense, and SOC operations working together as a unified program.</a:t>
            </a:r>
            <a:endParaRPr lang="en-US" sz="1350" dirty="0"/>
          </a:p>
        </p:txBody>
      </p:sp>
      <p:sp>
        <p:nvSpPr>
          <p:cNvPr id="5" name="Shape 2"/>
          <p:cNvSpPr/>
          <p:nvPr/>
        </p:nvSpPr>
        <p:spPr>
          <a:xfrm>
            <a:off x="6350198" y="2751296"/>
            <a:ext cx="7416403" cy="4549378"/>
          </a:xfrm>
          <a:prstGeom prst="roundRect">
            <a:avLst>
              <a:gd name="adj" fmla="val 1595"/>
            </a:avLst>
          </a:prstGeom>
          <a:solidFill>
            <a:srgbClr val="003180"/>
          </a:solidFill>
          <a:ln w="7620">
            <a:solidFill>
              <a:srgbClr val="194A99"/>
            </a:solidFill>
            <a:prstDash val="solid"/>
          </a:ln>
        </p:spPr>
      </p:sp>
      <p:sp>
        <p:nvSpPr>
          <p:cNvPr id="6" name="Shape 3"/>
          <p:cNvSpPr/>
          <p:nvPr/>
        </p:nvSpPr>
        <p:spPr>
          <a:xfrm>
            <a:off x="6357818" y="2758916"/>
            <a:ext cx="7401163" cy="1271707"/>
          </a:xfrm>
          <a:prstGeom prst="roundRect">
            <a:avLst>
              <a:gd name="adj" fmla="val 5706"/>
            </a:avLst>
          </a:prstGeom>
          <a:solidFill>
            <a:srgbClr val="003180"/>
          </a:solidFill>
          <a:ln/>
        </p:spPr>
      </p:sp>
      <p:sp>
        <p:nvSpPr>
          <p:cNvPr id="7" name="Text 4"/>
          <p:cNvSpPr/>
          <p:nvPr/>
        </p:nvSpPr>
        <p:spPr>
          <a:xfrm>
            <a:off x="6530578" y="2931676"/>
            <a:ext cx="2159675" cy="269915"/>
          </a:xfrm>
          <a:prstGeom prst="rect">
            <a:avLst/>
          </a:prstGeom>
          <a:noFill/>
          <a:ln/>
        </p:spPr>
        <p:txBody>
          <a:bodyPr wrap="none" lIns="0" tIns="0" rIns="0" bIns="0" rtlCol="0" anchor="t"/>
          <a:lstStyle/>
          <a:p>
            <a:pPr marL="0" indent="0" algn="l">
              <a:lnSpc>
                <a:spcPts val="2100"/>
              </a:lnSpc>
              <a:buNone/>
            </a:pPr>
            <a:r>
              <a:rPr lang="en-US" sz="1700" dirty="0">
                <a:solidFill>
                  <a:srgbClr val="E2E6E9"/>
                </a:solidFill>
                <a:latin typeface="Merriweather" pitchFamily="34" charset="0"/>
                <a:ea typeface="Merriweather" pitchFamily="34" charset="-122"/>
                <a:cs typeface="Merriweather" pitchFamily="34" charset="-120"/>
              </a:rPr>
              <a:t>Assessment</a:t>
            </a:r>
            <a:endParaRPr lang="en-US" sz="1700" dirty="0"/>
          </a:p>
        </p:txBody>
      </p:sp>
      <p:sp>
        <p:nvSpPr>
          <p:cNvPr id="8" name="Text 5"/>
          <p:cNvSpPr/>
          <p:nvPr/>
        </p:nvSpPr>
        <p:spPr>
          <a:xfrm>
            <a:off x="6530578" y="3305175"/>
            <a:ext cx="7055644" cy="552688"/>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Evaluate current security posture and identify gaps in people, processes, and technology.</a:t>
            </a:r>
            <a:endParaRPr lang="en-US" sz="1350" dirty="0"/>
          </a:p>
        </p:txBody>
      </p:sp>
      <p:sp>
        <p:nvSpPr>
          <p:cNvPr id="9" name="Shape 6"/>
          <p:cNvSpPr/>
          <p:nvPr/>
        </p:nvSpPr>
        <p:spPr>
          <a:xfrm>
            <a:off x="6357818" y="4030623"/>
            <a:ext cx="7401163" cy="1271707"/>
          </a:xfrm>
          <a:prstGeom prst="rect">
            <a:avLst/>
          </a:prstGeom>
          <a:solidFill>
            <a:srgbClr val="003180"/>
          </a:solidFill>
          <a:ln/>
        </p:spPr>
      </p:sp>
      <p:sp>
        <p:nvSpPr>
          <p:cNvPr id="10" name="Shape 7"/>
          <p:cNvSpPr/>
          <p:nvPr/>
        </p:nvSpPr>
        <p:spPr>
          <a:xfrm>
            <a:off x="6357818" y="4030623"/>
            <a:ext cx="7401163" cy="22860"/>
          </a:xfrm>
          <a:prstGeom prst="roundRect">
            <a:avLst>
              <a:gd name="adj" fmla="val 317448"/>
            </a:avLst>
          </a:prstGeom>
          <a:solidFill>
            <a:srgbClr val="194A99"/>
          </a:solidFill>
          <a:ln/>
        </p:spPr>
      </p:sp>
      <p:sp>
        <p:nvSpPr>
          <p:cNvPr id="11" name="Text 8"/>
          <p:cNvSpPr/>
          <p:nvPr/>
        </p:nvSpPr>
        <p:spPr>
          <a:xfrm>
            <a:off x="6530578" y="4203383"/>
            <a:ext cx="2159675" cy="269915"/>
          </a:xfrm>
          <a:prstGeom prst="rect">
            <a:avLst/>
          </a:prstGeom>
          <a:noFill/>
          <a:ln/>
        </p:spPr>
        <p:txBody>
          <a:bodyPr wrap="none" lIns="0" tIns="0" rIns="0" bIns="0" rtlCol="0" anchor="t"/>
          <a:lstStyle/>
          <a:p>
            <a:pPr marL="0" indent="0" algn="l">
              <a:lnSpc>
                <a:spcPts val="2100"/>
              </a:lnSpc>
              <a:buNone/>
            </a:pPr>
            <a:r>
              <a:rPr lang="en-US" sz="1700" dirty="0">
                <a:solidFill>
                  <a:srgbClr val="E2E6E9"/>
                </a:solidFill>
                <a:latin typeface="Merriweather" pitchFamily="34" charset="0"/>
                <a:ea typeface="Merriweather" pitchFamily="34" charset="-122"/>
                <a:cs typeface="Merriweather" pitchFamily="34" charset="-120"/>
              </a:rPr>
              <a:t>Strategy</a:t>
            </a:r>
            <a:endParaRPr lang="en-US" sz="1700" dirty="0"/>
          </a:p>
        </p:txBody>
      </p:sp>
      <p:sp>
        <p:nvSpPr>
          <p:cNvPr id="12" name="Text 9"/>
          <p:cNvSpPr/>
          <p:nvPr/>
        </p:nvSpPr>
        <p:spPr>
          <a:xfrm>
            <a:off x="6530578" y="4576882"/>
            <a:ext cx="7055644" cy="552688"/>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Define security architecture aligned with business objectives and compliance requirements.</a:t>
            </a:r>
            <a:endParaRPr lang="en-US" sz="1350" dirty="0"/>
          </a:p>
        </p:txBody>
      </p:sp>
      <p:sp>
        <p:nvSpPr>
          <p:cNvPr id="13" name="Shape 10"/>
          <p:cNvSpPr/>
          <p:nvPr/>
        </p:nvSpPr>
        <p:spPr>
          <a:xfrm>
            <a:off x="6357818" y="5302329"/>
            <a:ext cx="7401163" cy="995363"/>
          </a:xfrm>
          <a:prstGeom prst="rect">
            <a:avLst/>
          </a:prstGeom>
          <a:solidFill>
            <a:srgbClr val="003180"/>
          </a:solidFill>
          <a:ln/>
        </p:spPr>
      </p:sp>
      <p:sp>
        <p:nvSpPr>
          <p:cNvPr id="14" name="Shape 11"/>
          <p:cNvSpPr/>
          <p:nvPr/>
        </p:nvSpPr>
        <p:spPr>
          <a:xfrm>
            <a:off x="6357818" y="5302329"/>
            <a:ext cx="7401163" cy="22860"/>
          </a:xfrm>
          <a:prstGeom prst="roundRect">
            <a:avLst>
              <a:gd name="adj" fmla="val 317448"/>
            </a:avLst>
          </a:prstGeom>
          <a:solidFill>
            <a:srgbClr val="194A99"/>
          </a:solidFill>
          <a:ln/>
        </p:spPr>
      </p:sp>
      <p:sp>
        <p:nvSpPr>
          <p:cNvPr id="15" name="Text 12"/>
          <p:cNvSpPr/>
          <p:nvPr/>
        </p:nvSpPr>
        <p:spPr>
          <a:xfrm>
            <a:off x="6530578" y="5475089"/>
            <a:ext cx="2159675" cy="269915"/>
          </a:xfrm>
          <a:prstGeom prst="rect">
            <a:avLst/>
          </a:prstGeom>
          <a:noFill/>
          <a:ln/>
        </p:spPr>
        <p:txBody>
          <a:bodyPr wrap="none" lIns="0" tIns="0" rIns="0" bIns="0" rtlCol="0" anchor="t"/>
          <a:lstStyle/>
          <a:p>
            <a:pPr marL="0" indent="0" algn="l">
              <a:lnSpc>
                <a:spcPts val="2100"/>
              </a:lnSpc>
              <a:buNone/>
            </a:pPr>
            <a:r>
              <a:rPr lang="en-US" sz="1700" dirty="0">
                <a:solidFill>
                  <a:srgbClr val="E2E6E9"/>
                </a:solidFill>
                <a:latin typeface="Merriweather" pitchFamily="34" charset="0"/>
                <a:ea typeface="Merriweather" pitchFamily="34" charset="-122"/>
                <a:cs typeface="Merriweather" pitchFamily="34" charset="-120"/>
              </a:rPr>
              <a:t>Implementation</a:t>
            </a:r>
            <a:endParaRPr lang="en-US" sz="1700" dirty="0"/>
          </a:p>
        </p:txBody>
      </p:sp>
      <p:sp>
        <p:nvSpPr>
          <p:cNvPr id="16" name="Text 13"/>
          <p:cNvSpPr/>
          <p:nvPr/>
        </p:nvSpPr>
        <p:spPr>
          <a:xfrm>
            <a:off x="6530578" y="5848588"/>
            <a:ext cx="7055644" cy="276344"/>
          </a:xfrm>
          <a:prstGeom prst="rect">
            <a:avLst/>
          </a:prstGeom>
          <a:noFill/>
          <a:ln/>
        </p:spPr>
        <p:txBody>
          <a:bodyPr wrap="non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Deploy controls, establish processes, and train personnel for consistent execution.</a:t>
            </a:r>
            <a:endParaRPr lang="en-US" sz="1350" dirty="0"/>
          </a:p>
        </p:txBody>
      </p:sp>
      <p:sp>
        <p:nvSpPr>
          <p:cNvPr id="17" name="Shape 14"/>
          <p:cNvSpPr/>
          <p:nvPr/>
        </p:nvSpPr>
        <p:spPr>
          <a:xfrm>
            <a:off x="6357818" y="6297692"/>
            <a:ext cx="7401163" cy="995363"/>
          </a:xfrm>
          <a:prstGeom prst="rect">
            <a:avLst/>
          </a:prstGeom>
          <a:solidFill>
            <a:srgbClr val="003180"/>
          </a:solidFill>
          <a:ln/>
        </p:spPr>
      </p:sp>
      <p:sp>
        <p:nvSpPr>
          <p:cNvPr id="18" name="Shape 15"/>
          <p:cNvSpPr/>
          <p:nvPr/>
        </p:nvSpPr>
        <p:spPr>
          <a:xfrm>
            <a:off x="6357818" y="6297692"/>
            <a:ext cx="7401163" cy="22860"/>
          </a:xfrm>
          <a:prstGeom prst="roundRect">
            <a:avLst>
              <a:gd name="adj" fmla="val 317448"/>
            </a:avLst>
          </a:prstGeom>
          <a:solidFill>
            <a:srgbClr val="194A99"/>
          </a:solidFill>
          <a:ln/>
        </p:spPr>
      </p:sp>
      <p:sp>
        <p:nvSpPr>
          <p:cNvPr id="19" name="Text 16"/>
          <p:cNvSpPr/>
          <p:nvPr/>
        </p:nvSpPr>
        <p:spPr>
          <a:xfrm>
            <a:off x="6530578" y="6470452"/>
            <a:ext cx="2159675" cy="269915"/>
          </a:xfrm>
          <a:prstGeom prst="rect">
            <a:avLst/>
          </a:prstGeom>
          <a:noFill/>
          <a:ln/>
        </p:spPr>
        <p:txBody>
          <a:bodyPr wrap="none" lIns="0" tIns="0" rIns="0" bIns="0" rtlCol="0" anchor="t"/>
          <a:lstStyle/>
          <a:p>
            <a:pPr marL="0" indent="0" algn="l">
              <a:lnSpc>
                <a:spcPts val="2100"/>
              </a:lnSpc>
              <a:buNone/>
            </a:pPr>
            <a:r>
              <a:rPr lang="en-US" sz="1700" dirty="0">
                <a:solidFill>
                  <a:srgbClr val="E2E6E9"/>
                </a:solidFill>
                <a:latin typeface="Merriweather" pitchFamily="34" charset="0"/>
                <a:ea typeface="Merriweather" pitchFamily="34" charset="-122"/>
                <a:cs typeface="Merriweather" pitchFamily="34" charset="-120"/>
              </a:rPr>
              <a:t>Operations</a:t>
            </a:r>
            <a:endParaRPr lang="en-US" sz="1700" dirty="0"/>
          </a:p>
        </p:txBody>
      </p:sp>
      <p:sp>
        <p:nvSpPr>
          <p:cNvPr id="20" name="Text 17"/>
          <p:cNvSpPr/>
          <p:nvPr/>
        </p:nvSpPr>
        <p:spPr>
          <a:xfrm>
            <a:off x="6530578" y="6843951"/>
            <a:ext cx="7055644" cy="276344"/>
          </a:xfrm>
          <a:prstGeom prst="rect">
            <a:avLst/>
          </a:prstGeom>
          <a:noFill/>
          <a:ln/>
        </p:spPr>
        <p:txBody>
          <a:bodyPr wrap="non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Continuously monitor, measure, and improve through metrics and incident insights.</a:t>
            </a:r>
            <a:endParaRPr lang="en-US" sz="1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3798" y="903565"/>
            <a:ext cx="5817513" cy="3878342"/>
          </a:xfrm>
          <a:prstGeom prst="rect">
            <a:avLst/>
          </a:prstGeom>
        </p:spPr>
      </p:pic>
      <p:sp>
        <p:nvSpPr>
          <p:cNvPr id="3" name="Text 0"/>
          <p:cNvSpPr/>
          <p:nvPr/>
        </p:nvSpPr>
        <p:spPr>
          <a:xfrm>
            <a:off x="8634413" y="859155"/>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a:pPr>
            <a:r>
              <a:rPr lang="en-US" sz="1550" b="1" dirty="0">
                <a:solidFill>
                  <a:srgbClr val="E2E6E9"/>
                </a:solidFill>
                <a:latin typeface="Merriweather" pitchFamily="34" charset="0"/>
                <a:ea typeface="Merriweather" pitchFamily="34" charset="-122"/>
                <a:cs typeface="Merriweather" pitchFamily="34" charset="-120"/>
              </a:rPr>
              <a:t>Ransomware Attacks</a:t>
            </a:r>
            <a:endParaRPr lang="en-US" sz="1550" dirty="0"/>
          </a:p>
        </p:txBody>
      </p:sp>
      <p:sp>
        <p:nvSpPr>
          <p:cNvPr id="4" name="Text 1"/>
          <p:cNvSpPr/>
          <p:nvPr/>
        </p:nvSpPr>
        <p:spPr>
          <a:xfrm>
            <a:off x="8634413" y="1244203"/>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2"/>
            </a:pPr>
            <a:r>
              <a:rPr lang="en-US" sz="1550" b="1" dirty="0">
                <a:solidFill>
                  <a:srgbClr val="E2E6E9"/>
                </a:solidFill>
                <a:latin typeface="Merriweather" pitchFamily="34" charset="0"/>
                <a:ea typeface="Merriweather" pitchFamily="34" charset="-122"/>
                <a:cs typeface="Merriweather" pitchFamily="34" charset="-120"/>
              </a:rPr>
              <a:t>Internet of Things (IoT) Vulnerabilities</a:t>
            </a:r>
            <a:endParaRPr lang="en-US" sz="1550" dirty="0"/>
          </a:p>
        </p:txBody>
      </p:sp>
      <p:sp>
        <p:nvSpPr>
          <p:cNvPr id="5" name="Text 2"/>
          <p:cNvSpPr/>
          <p:nvPr/>
        </p:nvSpPr>
        <p:spPr>
          <a:xfrm>
            <a:off x="8634413" y="1629251"/>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3"/>
            </a:pPr>
            <a:r>
              <a:rPr lang="en-US" sz="1550" b="1" dirty="0">
                <a:solidFill>
                  <a:srgbClr val="E2E6E9"/>
                </a:solidFill>
                <a:latin typeface="Merriweather" pitchFamily="34" charset="0"/>
                <a:ea typeface="Merriweather" pitchFamily="34" charset="-122"/>
                <a:cs typeface="Merriweather" pitchFamily="34" charset="-120"/>
              </a:rPr>
              <a:t>Social Engineering and Phishing Attacks</a:t>
            </a:r>
            <a:endParaRPr lang="en-US" sz="1550" dirty="0"/>
          </a:p>
        </p:txBody>
      </p:sp>
      <p:sp>
        <p:nvSpPr>
          <p:cNvPr id="6" name="Text 3"/>
          <p:cNvSpPr/>
          <p:nvPr/>
        </p:nvSpPr>
        <p:spPr>
          <a:xfrm>
            <a:off x="8634413" y="2014299"/>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4"/>
            </a:pPr>
            <a:r>
              <a:rPr lang="en-US" sz="1550" b="1" dirty="0">
                <a:solidFill>
                  <a:srgbClr val="E2E6E9"/>
                </a:solidFill>
                <a:latin typeface="Merriweather" pitchFamily="34" charset="0"/>
                <a:ea typeface="Merriweather" pitchFamily="34" charset="-122"/>
                <a:cs typeface="Merriweather" pitchFamily="34" charset="-120"/>
              </a:rPr>
              <a:t>Supply Chain Attacks</a:t>
            </a:r>
            <a:endParaRPr lang="en-US" sz="1550" dirty="0"/>
          </a:p>
        </p:txBody>
      </p:sp>
      <p:sp>
        <p:nvSpPr>
          <p:cNvPr id="7" name="Text 4"/>
          <p:cNvSpPr/>
          <p:nvPr/>
        </p:nvSpPr>
        <p:spPr>
          <a:xfrm>
            <a:off x="8634413" y="2399348"/>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5"/>
            </a:pPr>
            <a:r>
              <a:rPr lang="en-US" sz="1550" b="1" dirty="0">
                <a:solidFill>
                  <a:srgbClr val="E2E6E9"/>
                </a:solidFill>
                <a:latin typeface="Merriweather" pitchFamily="34" charset="0"/>
                <a:ea typeface="Merriweather" pitchFamily="34" charset="-122"/>
                <a:cs typeface="Merriweather" pitchFamily="34" charset="-120"/>
              </a:rPr>
              <a:t>AI-Powered Cyber Threats</a:t>
            </a:r>
            <a:endParaRPr lang="en-US" sz="1550" dirty="0"/>
          </a:p>
        </p:txBody>
      </p:sp>
      <p:sp>
        <p:nvSpPr>
          <p:cNvPr id="8" name="Text 5"/>
          <p:cNvSpPr/>
          <p:nvPr/>
        </p:nvSpPr>
        <p:spPr>
          <a:xfrm>
            <a:off x="8634413" y="2784396"/>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6"/>
            </a:pPr>
            <a:r>
              <a:rPr lang="en-US" sz="1550" b="1" dirty="0">
                <a:solidFill>
                  <a:srgbClr val="E2E6E9"/>
                </a:solidFill>
                <a:latin typeface="Merriweather" pitchFamily="34" charset="0"/>
                <a:ea typeface="Merriweather" pitchFamily="34" charset="-122"/>
                <a:cs typeface="Merriweather" pitchFamily="34" charset="-120"/>
              </a:rPr>
              <a:t>Advanced Persistent Threats (APTs)</a:t>
            </a:r>
            <a:endParaRPr lang="en-US" sz="1550" dirty="0"/>
          </a:p>
        </p:txBody>
      </p:sp>
      <p:sp>
        <p:nvSpPr>
          <p:cNvPr id="9" name="Text 6"/>
          <p:cNvSpPr/>
          <p:nvPr/>
        </p:nvSpPr>
        <p:spPr>
          <a:xfrm>
            <a:off x="8634413" y="3169444"/>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7"/>
            </a:pPr>
            <a:r>
              <a:rPr lang="en-US" sz="1550" b="1" dirty="0">
                <a:solidFill>
                  <a:srgbClr val="E2E6E9"/>
                </a:solidFill>
                <a:latin typeface="Merriweather" pitchFamily="34" charset="0"/>
                <a:ea typeface="Merriweather" pitchFamily="34" charset="-122"/>
                <a:cs typeface="Merriweather" pitchFamily="34" charset="-120"/>
              </a:rPr>
              <a:t>Zero-Day Exploits</a:t>
            </a:r>
            <a:endParaRPr lang="en-US" sz="1550" dirty="0"/>
          </a:p>
        </p:txBody>
      </p:sp>
      <p:sp>
        <p:nvSpPr>
          <p:cNvPr id="10" name="Text 7"/>
          <p:cNvSpPr/>
          <p:nvPr/>
        </p:nvSpPr>
        <p:spPr>
          <a:xfrm>
            <a:off x="8634413" y="3554492"/>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8"/>
            </a:pPr>
            <a:r>
              <a:rPr lang="en-US" sz="1550" b="1" dirty="0">
                <a:solidFill>
                  <a:srgbClr val="E2E6E9"/>
                </a:solidFill>
                <a:latin typeface="Merriweather" pitchFamily="34" charset="0"/>
                <a:ea typeface="Merriweather" pitchFamily="34" charset="-122"/>
                <a:cs typeface="Merriweather" pitchFamily="34" charset="-120"/>
              </a:rPr>
              <a:t>Cloud Security Risks</a:t>
            </a:r>
            <a:endParaRPr lang="en-US" sz="1550" dirty="0"/>
          </a:p>
        </p:txBody>
      </p:sp>
      <p:sp>
        <p:nvSpPr>
          <p:cNvPr id="11" name="Text 8"/>
          <p:cNvSpPr/>
          <p:nvPr/>
        </p:nvSpPr>
        <p:spPr>
          <a:xfrm>
            <a:off x="8634413" y="3939540"/>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9"/>
            </a:pPr>
            <a:r>
              <a:rPr lang="en-US" sz="1550" b="1" dirty="0">
                <a:solidFill>
                  <a:srgbClr val="E2E6E9"/>
                </a:solidFill>
                <a:latin typeface="Merriweather" pitchFamily="34" charset="0"/>
                <a:ea typeface="Merriweather" pitchFamily="34" charset="-122"/>
                <a:cs typeface="Merriweather" pitchFamily="34" charset="-120"/>
              </a:rPr>
              <a:t>Mobile Malware and Vulnerabilities</a:t>
            </a:r>
            <a:endParaRPr lang="en-US" sz="1550" dirty="0"/>
          </a:p>
        </p:txBody>
      </p:sp>
      <p:sp>
        <p:nvSpPr>
          <p:cNvPr id="12" name="Text 9"/>
          <p:cNvSpPr/>
          <p:nvPr/>
        </p:nvSpPr>
        <p:spPr>
          <a:xfrm>
            <a:off x="8634413" y="4324588"/>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10"/>
            </a:pPr>
            <a:r>
              <a:rPr lang="en-US" sz="1550" b="1" dirty="0">
                <a:solidFill>
                  <a:srgbClr val="E2E6E9"/>
                </a:solidFill>
                <a:latin typeface="Merriweather" pitchFamily="34" charset="0"/>
                <a:ea typeface="Merriweather" pitchFamily="34" charset="-122"/>
                <a:cs typeface="Merriweather" pitchFamily="34" charset="-120"/>
              </a:rPr>
              <a:t>Insider Threats</a:t>
            </a:r>
            <a:endParaRPr lang="en-US" sz="1550" dirty="0"/>
          </a:p>
        </p:txBody>
      </p:sp>
      <p:sp>
        <p:nvSpPr>
          <p:cNvPr id="13" name="Text 10"/>
          <p:cNvSpPr/>
          <p:nvPr/>
        </p:nvSpPr>
        <p:spPr>
          <a:xfrm>
            <a:off x="8634413" y="4709636"/>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11"/>
            </a:pPr>
            <a:r>
              <a:rPr lang="en-US" sz="1550" b="1" dirty="0">
                <a:solidFill>
                  <a:srgbClr val="E2E6E9"/>
                </a:solidFill>
                <a:latin typeface="Merriweather" pitchFamily="34" charset="0"/>
                <a:ea typeface="Merriweather" pitchFamily="34" charset="-122"/>
                <a:cs typeface="Merriweather" pitchFamily="34" charset="-120"/>
              </a:rPr>
              <a:t>Artificial Intelligence (AI) Misuse</a:t>
            </a:r>
            <a:endParaRPr lang="en-US" sz="1550" dirty="0"/>
          </a:p>
        </p:txBody>
      </p:sp>
      <p:sp>
        <p:nvSpPr>
          <p:cNvPr id="14" name="Text 11"/>
          <p:cNvSpPr/>
          <p:nvPr/>
        </p:nvSpPr>
        <p:spPr>
          <a:xfrm>
            <a:off x="8634413" y="5094684"/>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12"/>
            </a:pPr>
            <a:r>
              <a:rPr lang="en-US" sz="1550" b="1" dirty="0">
                <a:solidFill>
                  <a:srgbClr val="E2E6E9"/>
                </a:solidFill>
                <a:latin typeface="Merriweather" pitchFamily="34" charset="0"/>
                <a:ea typeface="Merriweather" pitchFamily="34" charset="-122"/>
                <a:cs typeface="Merriweather" pitchFamily="34" charset="-120"/>
              </a:rPr>
              <a:t>Data Breaches and Privacy Violations</a:t>
            </a:r>
            <a:endParaRPr lang="en-US" sz="1550" dirty="0"/>
          </a:p>
        </p:txBody>
      </p:sp>
      <p:sp>
        <p:nvSpPr>
          <p:cNvPr id="15" name="Text 12"/>
          <p:cNvSpPr/>
          <p:nvPr/>
        </p:nvSpPr>
        <p:spPr>
          <a:xfrm>
            <a:off x="8634413" y="5479733"/>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13"/>
            </a:pPr>
            <a:r>
              <a:rPr lang="en-US" sz="1550" b="1" dirty="0">
                <a:solidFill>
                  <a:srgbClr val="E2E6E9"/>
                </a:solidFill>
                <a:latin typeface="Merriweather" pitchFamily="34" charset="0"/>
                <a:ea typeface="Merriweather" pitchFamily="34" charset="-122"/>
                <a:cs typeface="Merriweather" pitchFamily="34" charset="-120"/>
              </a:rPr>
              <a:t>Advanced Phishing Techniques</a:t>
            </a:r>
            <a:endParaRPr lang="en-US" sz="1550" dirty="0"/>
          </a:p>
        </p:txBody>
      </p:sp>
      <p:sp>
        <p:nvSpPr>
          <p:cNvPr id="16" name="Text 13"/>
          <p:cNvSpPr/>
          <p:nvPr/>
        </p:nvSpPr>
        <p:spPr>
          <a:xfrm>
            <a:off x="8634413" y="5864781"/>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14"/>
            </a:pPr>
            <a:r>
              <a:rPr lang="en-US" sz="1550" b="1" dirty="0">
                <a:solidFill>
                  <a:srgbClr val="E2E6E9"/>
                </a:solidFill>
                <a:latin typeface="Merriweather" pitchFamily="34" charset="0"/>
                <a:ea typeface="Merriweather" pitchFamily="34" charset="-122"/>
                <a:cs typeface="Merriweather" pitchFamily="34" charset="-120"/>
              </a:rPr>
              <a:t>Nation-State Cyber Attacks</a:t>
            </a:r>
            <a:endParaRPr lang="en-US" sz="1550" dirty="0"/>
          </a:p>
        </p:txBody>
      </p:sp>
      <p:sp>
        <p:nvSpPr>
          <p:cNvPr id="17" name="Text 14"/>
          <p:cNvSpPr/>
          <p:nvPr/>
        </p:nvSpPr>
        <p:spPr>
          <a:xfrm>
            <a:off x="8634413" y="6249829"/>
            <a:ext cx="5139690" cy="315992"/>
          </a:xfrm>
          <a:prstGeom prst="rect">
            <a:avLst/>
          </a:prstGeom>
          <a:noFill/>
          <a:ln/>
        </p:spPr>
        <p:txBody>
          <a:bodyPr wrap="none" lIns="0" tIns="0" rIns="0" bIns="0" rtlCol="0" anchor="t"/>
          <a:lstStyle/>
          <a:p>
            <a:pPr marL="342900" indent="-342900" algn="l">
              <a:lnSpc>
                <a:spcPts val="2450"/>
              </a:lnSpc>
              <a:buSzPct val="100000"/>
              <a:buFont typeface="+mj-lt"/>
              <a:buAutoNum type="arabicPeriod" startAt="15"/>
            </a:pPr>
            <a:r>
              <a:rPr lang="en-US" sz="1550" b="1" dirty="0">
                <a:solidFill>
                  <a:srgbClr val="E2E6E9"/>
                </a:solidFill>
                <a:latin typeface="Merriweather" pitchFamily="34" charset="0"/>
                <a:ea typeface="Merriweather" pitchFamily="34" charset="-122"/>
                <a:cs typeface="Merriweather" pitchFamily="34" charset="-120"/>
              </a:rPr>
              <a:t>Cryptocurrency-Related Threats</a:t>
            </a:r>
            <a:endParaRPr lang="en-US" sz="1550" dirty="0"/>
          </a:p>
        </p:txBody>
      </p:sp>
      <p:sp>
        <p:nvSpPr>
          <p:cNvPr id="18" name="Text 15"/>
          <p:cNvSpPr/>
          <p:nvPr/>
        </p:nvSpPr>
        <p:spPr>
          <a:xfrm>
            <a:off x="863798" y="6930985"/>
            <a:ext cx="4936569" cy="616982"/>
          </a:xfrm>
          <a:prstGeom prst="rect">
            <a:avLst/>
          </a:prstGeom>
          <a:noFill/>
          <a:ln/>
        </p:spPr>
        <p:txBody>
          <a:bodyPr wrap="none" lIns="0" tIns="0" rIns="0" bIns="0" rtlCol="0" anchor="t"/>
          <a:lstStyle/>
          <a:p>
            <a:pPr marL="0" indent="0" algn="l">
              <a:lnSpc>
                <a:spcPts val="4850"/>
              </a:lnSpc>
              <a:buNone/>
            </a:pPr>
            <a:endParaRPr lang="en-US" sz="3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1417" y="676870"/>
            <a:ext cx="7624762" cy="615315"/>
          </a:xfrm>
          <a:prstGeom prst="rect">
            <a:avLst/>
          </a:prstGeom>
          <a:noFill/>
          <a:ln/>
        </p:spPr>
        <p:txBody>
          <a:bodyPr wrap="none" lIns="0" tIns="0" rIns="0" bIns="0" rtlCol="0" anchor="t"/>
          <a:lstStyle/>
          <a:p>
            <a:pPr marL="0" indent="0" algn="l">
              <a:lnSpc>
                <a:spcPts val="4800"/>
              </a:lnSpc>
              <a:buNone/>
            </a:pPr>
            <a:r>
              <a:rPr lang="en-US" sz="3850" dirty="0">
                <a:solidFill>
                  <a:srgbClr val="F5F0F0"/>
                </a:solidFill>
                <a:latin typeface="Merriweather" pitchFamily="34" charset="0"/>
                <a:ea typeface="Merriweather" pitchFamily="34" charset="-122"/>
                <a:cs typeface="Merriweather" pitchFamily="34" charset="-120"/>
              </a:rPr>
              <a:t>The Imperative of Cybersecurity</a:t>
            </a:r>
            <a:endParaRPr lang="en-US" sz="3850" dirty="0"/>
          </a:p>
        </p:txBody>
      </p:sp>
      <p:sp>
        <p:nvSpPr>
          <p:cNvPr id="3" name="Text 1"/>
          <p:cNvSpPr/>
          <p:nvPr/>
        </p:nvSpPr>
        <p:spPr>
          <a:xfrm>
            <a:off x="861417" y="1685925"/>
            <a:ext cx="12907566" cy="945118"/>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In an increasingly interconnected world, robust cybersecurity is no longer an option, but a fundamental necessity for individuals, businesses, and governments alike. Its importance spans far beyond data protection, touching every aspect of modern operation and trust.</a:t>
            </a:r>
            <a:endParaRPr lang="en-US" sz="1550" dirty="0"/>
          </a:p>
        </p:txBody>
      </p:sp>
      <p:sp>
        <p:nvSpPr>
          <p:cNvPr id="4" name="Shape 2"/>
          <p:cNvSpPr/>
          <p:nvPr/>
        </p:nvSpPr>
        <p:spPr>
          <a:xfrm>
            <a:off x="861417" y="2852499"/>
            <a:ext cx="6355318" cy="2252067"/>
          </a:xfrm>
          <a:prstGeom prst="roundRect">
            <a:avLst>
              <a:gd name="adj" fmla="val 3672"/>
            </a:avLst>
          </a:prstGeom>
          <a:solidFill>
            <a:srgbClr val="003180"/>
          </a:solidFill>
          <a:ln w="7620">
            <a:solidFill>
              <a:srgbClr val="194A99"/>
            </a:solidFill>
            <a:prstDash val="solid"/>
          </a:ln>
        </p:spPr>
      </p:sp>
      <p:sp>
        <p:nvSpPr>
          <p:cNvPr id="5" name="Shape 3"/>
          <p:cNvSpPr/>
          <p:nvPr/>
        </p:nvSpPr>
        <p:spPr>
          <a:xfrm>
            <a:off x="1065848" y="3056930"/>
            <a:ext cx="590669" cy="590669"/>
          </a:xfrm>
          <a:prstGeom prst="roundRect">
            <a:avLst>
              <a:gd name="adj" fmla="val 15479203"/>
            </a:avLst>
          </a:prstGeom>
          <a:solidFill>
            <a:srgbClr val="609DFF"/>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8249" y="3219331"/>
            <a:ext cx="265748" cy="265747"/>
          </a:xfrm>
          <a:prstGeom prst="rect">
            <a:avLst/>
          </a:prstGeom>
        </p:spPr>
      </p:pic>
      <p:sp>
        <p:nvSpPr>
          <p:cNvPr id="7" name="Text 4"/>
          <p:cNvSpPr/>
          <p:nvPr/>
        </p:nvSpPr>
        <p:spPr>
          <a:xfrm>
            <a:off x="1065848" y="3844409"/>
            <a:ext cx="2975610" cy="307538"/>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Protecting Critical Assets</a:t>
            </a:r>
            <a:endParaRPr lang="en-US" sz="1900" dirty="0"/>
          </a:p>
        </p:txBody>
      </p:sp>
      <p:sp>
        <p:nvSpPr>
          <p:cNvPr id="8" name="Text 5"/>
          <p:cNvSpPr/>
          <p:nvPr/>
        </p:nvSpPr>
        <p:spPr>
          <a:xfrm>
            <a:off x="1065848" y="4270058"/>
            <a:ext cx="5946458" cy="630079"/>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Safeguard sensitive data, intellectual property, and essential infrastructure from malicious actors.</a:t>
            </a:r>
            <a:endParaRPr lang="en-US" sz="1550" dirty="0"/>
          </a:p>
        </p:txBody>
      </p:sp>
      <p:sp>
        <p:nvSpPr>
          <p:cNvPr id="9" name="Shape 6"/>
          <p:cNvSpPr/>
          <p:nvPr/>
        </p:nvSpPr>
        <p:spPr>
          <a:xfrm>
            <a:off x="7413546" y="2852499"/>
            <a:ext cx="6355437" cy="2252067"/>
          </a:xfrm>
          <a:prstGeom prst="roundRect">
            <a:avLst>
              <a:gd name="adj" fmla="val 3672"/>
            </a:avLst>
          </a:prstGeom>
          <a:solidFill>
            <a:srgbClr val="003180"/>
          </a:solidFill>
          <a:ln w="7620">
            <a:solidFill>
              <a:srgbClr val="194A99"/>
            </a:solidFill>
            <a:prstDash val="solid"/>
          </a:ln>
        </p:spPr>
      </p:sp>
      <p:sp>
        <p:nvSpPr>
          <p:cNvPr id="10" name="Shape 7"/>
          <p:cNvSpPr/>
          <p:nvPr/>
        </p:nvSpPr>
        <p:spPr>
          <a:xfrm>
            <a:off x="7617976" y="3056930"/>
            <a:ext cx="590669" cy="590669"/>
          </a:xfrm>
          <a:prstGeom prst="roundRect">
            <a:avLst>
              <a:gd name="adj" fmla="val 15479203"/>
            </a:avLst>
          </a:prstGeom>
          <a:solidFill>
            <a:srgbClr val="609DFF"/>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0377" y="3219331"/>
            <a:ext cx="265748" cy="265747"/>
          </a:xfrm>
          <a:prstGeom prst="rect">
            <a:avLst/>
          </a:prstGeom>
        </p:spPr>
      </p:pic>
      <p:sp>
        <p:nvSpPr>
          <p:cNvPr id="12" name="Text 8"/>
          <p:cNvSpPr/>
          <p:nvPr/>
        </p:nvSpPr>
        <p:spPr>
          <a:xfrm>
            <a:off x="7617976" y="3844409"/>
            <a:ext cx="3524369" cy="307538"/>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Ensuring Business Continuity</a:t>
            </a:r>
            <a:endParaRPr lang="en-US" sz="1900" dirty="0"/>
          </a:p>
        </p:txBody>
      </p:sp>
      <p:sp>
        <p:nvSpPr>
          <p:cNvPr id="13" name="Text 9"/>
          <p:cNvSpPr/>
          <p:nvPr/>
        </p:nvSpPr>
        <p:spPr>
          <a:xfrm>
            <a:off x="7617976" y="4270058"/>
            <a:ext cx="5946577" cy="630079"/>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Prevent costly breaches, operational disruptions, and system downtime that can cripple organizations.</a:t>
            </a:r>
            <a:endParaRPr lang="en-US" sz="1550" dirty="0"/>
          </a:p>
        </p:txBody>
      </p:sp>
      <p:sp>
        <p:nvSpPr>
          <p:cNvPr id="14" name="Shape 10"/>
          <p:cNvSpPr/>
          <p:nvPr/>
        </p:nvSpPr>
        <p:spPr>
          <a:xfrm>
            <a:off x="861417" y="5301377"/>
            <a:ext cx="6355318" cy="2252067"/>
          </a:xfrm>
          <a:prstGeom prst="roundRect">
            <a:avLst>
              <a:gd name="adj" fmla="val 3672"/>
            </a:avLst>
          </a:prstGeom>
          <a:solidFill>
            <a:srgbClr val="003180"/>
          </a:solidFill>
          <a:ln w="7620">
            <a:solidFill>
              <a:srgbClr val="194A99"/>
            </a:solidFill>
            <a:prstDash val="solid"/>
          </a:ln>
        </p:spPr>
      </p:sp>
      <p:sp>
        <p:nvSpPr>
          <p:cNvPr id="15" name="Shape 11"/>
          <p:cNvSpPr/>
          <p:nvPr/>
        </p:nvSpPr>
        <p:spPr>
          <a:xfrm>
            <a:off x="1065848" y="5505807"/>
            <a:ext cx="590669" cy="590669"/>
          </a:xfrm>
          <a:prstGeom prst="roundRect">
            <a:avLst>
              <a:gd name="adj" fmla="val 15479203"/>
            </a:avLst>
          </a:prstGeom>
          <a:solidFill>
            <a:srgbClr val="609DFF"/>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28249" y="5668208"/>
            <a:ext cx="265748" cy="265747"/>
          </a:xfrm>
          <a:prstGeom prst="rect">
            <a:avLst/>
          </a:prstGeom>
        </p:spPr>
      </p:pic>
      <p:sp>
        <p:nvSpPr>
          <p:cNvPr id="17" name="Text 12"/>
          <p:cNvSpPr/>
          <p:nvPr/>
        </p:nvSpPr>
        <p:spPr>
          <a:xfrm>
            <a:off x="1065848" y="6293287"/>
            <a:ext cx="3612475" cy="307538"/>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Preserving Reputation &amp; Trust</a:t>
            </a:r>
            <a:endParaRPr lang="en-US" sz="1900" dirty="0"/>
          </a:p>
        </p:txBody>
      </p:sp>
      <p:sp>
        <p:nvSpPr>
          <p:cNvPr id="18" name="Text 13"/>
          <p:cNvSpPr/>
          <p:nvPr/>
        </p:nvSpPr>
        <p:spPr>
          <a:xfrm>
            <a:off x="1065848" y="6718935"/>
            <a:ext cx="5946458" cy="630079"/>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Maintain customer loyalty, stakeholder confidence, and brand integrity in the event of an incident.</a:t>
            </a:r>
            <a:endParaRPr lang="en-US" sz="1550" dirty="0"/>
          </a:p>
        </p:txBody>
      </p:sp>
      <p:sp>
        <p:nvSpPr>
          <p:cNvPr id="19" name="Shape 14"/>
          <p:cNvSpPr/>
          <p:nvPr/>
        </p:nvSpPr>
        <p:spPr>
          <a:xfrm>
            <a:off x="7413546" y="5301377"/>
            <a:ext cx="6355437" cy="2252067"/>
          </a:xfrm>
          <a:prstGeom prst="roundRect">
            <a:avLst>
              <a:gd name="adj" fmla="val 3672"/>
            </a:avLst>
          </a:prstGeom>
          <a:solidFill>
            <a:srgbClr val="003180"/>
          </a:solidFill>
          <a:ln w="7620">
            <a:solidFill>
              <a:srgbClr val="194A99"/>
            </a:solidFill>
            <a:prstDash val="solid"/>
          </a:ln>
        </p:spPr>
      </p:sp>
      <p:sp>
        <p:nvSpPr>
          <p:cNvPr id="20" name="Shape 15"/>
          <p:cNvSpPr/>
          <p:nvPr/>
        </p:nvSpPr>
        <p:spPr>
          <a:xfrm>
            <a:off x="7617976" y="5505807"/>
            <a:ext cx="590669" cy="590669"/>
          </a:xfrm>
          <a:prstGeom prst="roundRect">
            <a:avLst>
              <a:gd name="adj" fmla="val 15479203"/>
            </a:avLst>
          </a:prstGeom>
          <a:solidFill>
            <a:srgbClr val="609DFF"/>
          </a:solidFill>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80377" y="5668208"/>
            <a:ext cx="265748" cy="265747"/>
          </a:xfrm>
          <a:prstGeom prst="rect">
            <a:avLst/>
          </a:prstGeom>
        </p:spPr>
      </p:pic>
      <p:sp>
        <p:nvSpPr>
          <p:cNvPr id="22" name="Text 16"/>
          <p:cNvSpPr/>
          <p:nvPr/>
        </p:nvSpPr>
        <p:spPr>
          <a:xfrm>
            <a:off x="7617976" y="6293287"/>
            <a:ext cx="3386138" cy="307538"/>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Meeting Legal &amp; Compliance</a:t>
            </a:r>
            <a:endParaRPr lang="en-US" sz="1900" dirty="0"/>
          </a:p>
        </p:txBody>
      </p:sp>
      <p:sp>
        <p:nvSpPr>
          <p:cNvPr id="23" name="Text 17"/>
          <p:cNvSpPr/>
          <p:nvPr/>
        </p:nvSpPr>
        <p:spPr>
          <a:xfrm>
            <a:off x="7617976" y="6718935"/>
            <a:ext cx="5946577" cy="630079"/>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Adhere to stringent regulatory mandates and industry standards, avoiding hefty penalties and legal repercussions.</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80000"/>
            </a:srgbClr>
          </a:solidFill>
          <a:ln/>
        </p:spPr>
      </p:sp>
      <p:sp>
        <p:nvSpPr>
          <p:cNvPr id="4" name="Text 1"/>
          <p:cNvSpPr/>
          <p:nvPr/>
        </p:nvSpPr>
        <p:spPr>
          <a:xfrm>
            <a:off x="863798" y="1181576"/>
            <a:ext cx="11647884" cy="694253"/>
          </a:xfrm>
          <a:prstGeom prst="rect">
            <a:avLst/>
          </a:prstGeom>
          <a:noFill/>
          <a:ln/>
        </p:spPr>
        <p:txBody>
          <a:bodyPr wrap="none" lIns="0" tIns="0" rIns="0" bIns="0" rtlCol="0" anchor="t"/>
          <a:lstStyle/>
          <a:p>
            <a:pPr marL="0" indent="0" algn="l">
              <a:lnSpc>
                <a:spcPts val="5450"/>
              </a:lnSpc>
              <a:buNone/>
            </a:pPr>
            <a:r>
              <a:rPr lang="en-US" sz="4350" dirty="0">
                <a:solidFill>
                  <a:srgbClr val="F5F0F0"/>
                </a:solidFill>
                <a:latin typeface="Merriweather" pitchFamily="34" charset="0"/>
                <a:ea typeface="Merriweather" pitchFamily="34" charset="-122"/>
                <a:cs typeface="Merriweather" pitchFamily="34" charset="-120"/>
              </a:rPr>
              <a:t>Your Cybersecurity Journey: Key Takeaways</a:t>
            </a:r>
            <a:endParaRPr lang="en-US" sz="4350" dirty="0"/>
          </a:p>
        </p:txBody>
      </p:sp>
      <p:sp>
        <p:nvSpPr>
          <p:cNvPr id="5" name="Text 2"/>
          <p:cNvSpPr/>
          <p:nvPr/>
        </p:nvSpPr>
        <p:spPr>
          <a:xfrm>
            <a:off x="863798" y="2208967"/>
            <a:ext cx="12902803" cy="71080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We've explored the essential components of a robust cybersecurity strategy. Keep these pillars in mind as you continue to build and strengthen your organization's defenses:</a:t>
            </a:r>
            <a:endParaRPr lang="en-US" sz="1700" dirty="0"/>
          </a:p>
        </p:txBody>
      </p:sp>
      <p:sp>
        <p:nvSpPr>
          <p:cNvPr id="6" name="Shape 3"/>
          <p:cNvSpPr/>
          <p:nvPr/>
        </p:nvSpPr>
        <p:spPr>
          <a:xfrm>
            <a:off x="863798" y="3169682"/>
            <a:ext cx="4152900" cy="2005846"/>
          </a:xfrm>
          <a:prstGeom prst="roundRect">
            <a:avLst>
              <a:gd name="adj" fmla="val 26580"/>
            </a:avLst>
          </a:prstGeom>
          <a:solidFill>
            <a:srgbClr val="003180"/>
          </a:solidFill>
          <a:ln w="7620">
            <a:solidFill>
              <a:srgbClr val="194A99"/>
            </a:solidFill>
            <a:prstDash val="solid"/>
          </a:ln>
        </p:spPr>
      </p:sp>
      <p:sp>
        <p:nvSpPr>
          <p:cNvPr id="7" name="Text 4"/>
          <p:cNvSpPr/>
          <p:nvPr/>
        </p:nvSpPr>
        <p:spPr>
          <a:xfrm>
            <a:off x="1093470" y="3399353"/>
            <a:ext cx="2776776"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Evolving Threats</a:t>
            </a:r>
            <a:endParaRPr lang="en-US" sz="2150" dirty="0"/>
          </a:p>
        </p:txBody>
      </p:sp>
      <p:sp>
        <p:nvSpPr>
          <p:cNvPr id="8" name="Text 5"/>
          <p:cNvSpPr/>
          <p:nvPr/>
        </p:nvSpPr>
        <p:spPr>
          <a:xfrm>
            <a:off x="1093470" y="3879652"/>
            <a:ext cx="3693557" cy="1066205"/>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Continuously adapt to the dynamic cyber threat landscape and emerging vulnerabilities.</a:t>
            </a:r>
            <a:endParaRPr lang="en-US" sz="1700" dirty="0"/>
          </a:p>
        </p:txBody>
      </p:sp>
      <p:sp>
        <p:nvSpPr>
          <p:cNvPr id="9" name="Shape 6"/>
          <p:cNvSpPr/>
          <p:nvPr/>
        </p:nvSpPr>
        <p:spPr>
          <a:xfrm>
            <a:off x="5238750" y="3169682"/>
            <a:ext cx="4152900" cy="2005846"/>
          </a:xfrm>
          <a:prstGeom prst="roundRect">
            <a:avLst>
              <a:gd name="adj" fmla="val 26580"/>
            </a:avLst>
          </a:prstGeom>
          <a:solidFill>
            <a:srgbClr val="003180"/>
          </a:solidFill>
          <a:ln w="7620">
            <a:solidFill>
              <a:srgbClr val="194A99"/>
            </a:solidFill>
            <a:prstDash val="solid"/>
          </a:ln>
        </p:spPr>
      </p:sp>
      <p:sp>
        <p:nvSpPr>
          <p:cNvPr id="10" name="Text 7"/>
          <p:cNvSpPr/>
          <p:nvPr/>
        </p:nvSpPr>
        <p:spPr>
          <a:xfrm>
            <a:off x="5468422" y="3399353"/>
            <a:ext cx="2776776"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Cloud-Native Focus</a:t>
            </a:r>
            <a:endParaRPr lang="en-US" sz="2150" dirty="0"/>
          </a:p>
        </p:txBody>
      </p:sp>
      <p:sp>
        <p:nvSpPr>
          <p:cNvPr id="11" name="Text 8"/>
          <p:cNvSpPr/>
          <p:nvPr/>
        </p:nvSpPr>
        <p:spPr>
          <a:xfrm>
            <a:off x="5468422" y="3879652"/>
            <a:ext cx="3693557" cy="1066205"/>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Prioritize security strategies tailored for cloud environments and modern workloads.</a:t>
            </a:r>
            <a:endParaRPr lang="en-US" sz="1700" dirty="0"/>
          </a:p>
        </p:txBody>
      </p:sp>
      <p:sp>
        <p:nvSpPr>
          <p:cNvPr id="12" name="Shape 9"/>
          <p:cNvSpPr/>
          <p:nvPr/>
        </p:nvSpPr>
        <p:spPr>
          <a:xfrm>
            <a:off x="9613702" y="3169682"/>
            <a:ext cx="4152900" cy="2005846"/>
          </a:xfrm>
          <a:prstGeom prst="roundRect">
            <a:avLst>
              <a:gd name="adj" fmla="val 26580"/>
            </a:avLst>
          </a:prstGeom>
          <a:solidFill>
            <a:srgbClr val="003180"/>
          </a:solidFill>
          <a:ln w="7620">
            <a:solidFill>
              <a:srgbClr val="194A99"/>
            </a:solidFill>
            <a:prstDash val="solid"/>
          </a:ln>
        </p:spPr>
      </p:sp>
      <p:sp>
        <p:nvSpPr>
          <p:cNvPr id="13" name="Text 10"/>
          <p:cNvSpPr/>
          <p:nvPr/>
        </p:nvSpPr>
        <p:spPr>
          <a:xfrm>
            <a:off x="9843373" y="3399353"/>
            <a:ext cx="2776776"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Network Defense</a:t>
            </a:r>
            <a:endParaRPr lang="en-US" sz="2150" dirty="0"/>
          </a:p>
        </p:txBody>
      </p:sp>
      <p:sp>
        <p:nvSpPr>
          <p:cNvPr id="14" name="Text 11"/>
          <p:cNvSpPr/>
          <p:nvPr/>
        </p:nvSpPr>
        <p:spPr>
          <a:xfrm>
            <a:off x="9843373" y="3879652"/>
            <a:ext cx="3693557" cy="1066205"/>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Implement comprehensive network security, from perimeter to advanced endpoint protection.</a:t>
            </a:r>
            <a:endParaRPr lang="en-US" sz="1700" dirty="0"/>
          </a:p>
        </p:txBody>
      </p:sp>
      <p:sp>
        <p:nvSpPr>
          <p:cNvPr id="15" name="Shape 12"/>
          <p:cNvSpPr/>
          <p:nvPr/>
        </p:nvSpPr>
        <p:spPr>
          <a:xfrm>
            <a:off x="863798" y="5397579"/>
            <a:ext cx="6340316" cy="1650444"/>
          </a:xfrm>
          <a:prstGeom prst="roundRect">
            <a:avLst>
              <a:gd name="adj" fmla="val 32304"/>
            </a:avLst>
          </a:prstGeom>
          <a:solidFill>
            <a:srgbClr val="003180"/>
          </a:solidFill>
          <a:ln w="7620">
            <a:solidFill>
              <a:srgbClr val="194A99"/>
            </a:solidFill>
            <a:prstDash val="solid"/>
          </a:ln>
        </p:spPr>
      </p:sp>
      <p:sp>
        <p:nvSpPr>
          <p:cNvPr id="16" name="Text 13"/>
          <p:cNvSpPr/>
          <p:nvPr/>
        </p:nvSpPr>
        <p:spPr>
          <a:xfrm>
            <a:off x="1093470" y="5627251"/>
            <a:ext cx="2776776"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Efficient SOC</a:t>
            </a:r>
            <a:endParaRPr lang="en-US" sz="2150" dirty="0"/>
          </a:p>
        </p:txBody>
      </p:sp>
      <p:sp>
        <p:nvSpPr>
          <p:cNvPr id="17" name="Text 14"/>
          <p:cNvSpPr/>
          <p:nvPr/>
        </p:nvSpPr>
        <p:spPr>
          <a:xfrm>
            <a:off x="1093470" y="6107549"/>
            <a:ext cx="5880973" cy="71080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Optimize your Security Operations Center with skilled people, clear processes, and smart automation.</a:t>
            </a:r>
            <a:endParaRPr lang="en-US" sz="1700" dirty="0"/>
          </a:p>
        </p:txBody>
      </p:sp>
      <p:sp>
        <p:nvSpPr>
          <p:cNvPr id="18" name="Shape 15"/>
          <p:cNvSpPr/>
          <p:nvPr/>
        </p:nvSpPr>
        <p:spPr>
          <a:xfrm>
            <a:off x="7426166" y="5397579"/>
            <a:ext cx="6340435" cy="1650444"/>
          </a:xfrm>
          <a:prstGeom prst="roundRect">
            <a:avLst>
              <a:gd name="adj" fmla="val 32304"/>
            </a:avLst>
          </a:prstGeom>
          <a:solidFill>
            <a:srgbClr val="003180"/>
          </a:solidFill>
          <a:ln w="7620">
            <a:solidFill>
              <a:srgbClr val="194A99"/>
            </a:solidFill>
            <a:prstDash val="solid"/>
          </a:ln>
        </p:spPr>
      </p:sp>
      <p:sp>
        <p:nvSpPr>
          <p:cNvPr id="19" name="Text 16"/>
          <p:cNvSpPr/>
          <p:nvPr/>
        </p:nvSpPr>
        <p:spPr>
          <a:xfrm>
            <a:off x="7655838" y="5627251"/>
            <a:ext cx="2776776" cy="347067"/>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Merriweather" pitchFamily="34" charset="0"/>
                <a:ea typeface="Merriweather" pitchFamily="34" charset="-122"/>
                <a:cs typeface="Merriweather" pitchFamily="34" charset="-120"/>
              </a:rPr>
              <a:t>Unified Program</a:t>
            </a:r>
            <a:endParaRPr lang="en-US" sz="2150" dirty="0"/>
          </a:p>
        </p:txBody>
      </p:sp>
      <p:sp>
        <p:nvSpPr>
          <p:cNvPr id="20" name="Text 17"/>
          <p:cNvSpPr/>
          <p:nvPr/>
        </p:nvSpPr>
        <p:spPr>
          <a:xfrm>
            <a:off x="7655838" y="6107549"/>
            <a:ext cx="5881092" cy="710803"/>
          </a:xfrm>
          <a:prstGeom prst="rect">
            <a:avLst/>
          </a:prstGeom>
          <a:noFill/>
          <a:ln/>
        </p:spPr>
        <p:txBody>
          <a:bodyPr wrap="square" lIns="0" tIns="0" rIns="0" bIns="0" rtlCol="0" anchor="t"/>
          <a:lstStyle/>
          <a:p>
            <a:pPr marL="0" indent="0" algn="l">
              <a:lnSpc>
                <a:spcPts val="2750"/>
              </a:lnSpc>
              <a:buNone/>
            </a:pPr>
            <a:r>
              <a:rPr lang="en-US" sz="1700" dirty="0">
                <a:solidFill>
                  <a:srgbClr val="E2E6E9"/>
                </a:solidFill>
                <a:latin typeface="Merriweather" pitchFamily="34" charset="0"/>
                <a:ea typeface="Merriweather" pitchFamily="34" charset="-122"/>
                <a:cs typeface="Merriweather" pitchFamily="34" charset="-120"/>
              </a:rPr>
              <a:t>Integrate all security domains into a cohesive, continuously improving cybersecurity program.</a:t>
            </a: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3798" y="746046"/>
            <a:ext cx="10961608" cy="6165890"/>
          </a:xfrm>
          <a:prstGeom prst="rect">
            <a:avLst/>
          </a:prstGeom>
        </p:spPr>
      </p:pic>
      <p:sp>
        <p:nvSpPr>
          <p:cNvPr id="3" name="Text 0"/>
          <p:cNvSpPr/>
          <p:nvPr/>
        </p:nvSpPr>
        <p:spPr>
          <a:xfrm>
            <a:off x="863798" y="7147917"/>
            <a:ext cx="12902803" cy="335637"/>
          </a:xfrm>
          <a:prstGeom prst="rect">
            <a:avLst/>
          </a:prstGeom>
          <a:noFill/>
          <a:ln/>
        </p:spPr>
        <p:txBody>
          <a:bodyPr wrap="none" lIns="0" tIns="0" rIns="0" bIns="0" rtlCol="0" anchor="t"/>
          <a:lstStyle/>
          <a:p>
            <a:pPr marL="0" indent="0" algn="l">
              <a:lnSpc>
                <a:spcPts val="2600"/>
              </a:lnSpc>
              <a:buNone/>
            </a:pP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863798" y="941546"/>
            <a:ext cx="12902803" cy="479584"/>
          </a:xfrm>
          <a:prstGeom prst="roundRect">
            <a:avLst>
              <a:gd name="adj" fmla="val 14051"/>
            </a:avLst>
          </a:prstGeom>
          <a:noFill/>
          <a:ln w="7620">
            <a:solidFill>
              <a:srgbClr val="FFFFFF">
                <a:alpha val="24000"/>
              </a:srgbClr>
            </a:solidFill>
            <a:prstDash val="solid"/>
          </a:ln>
        </p:spPr>
      </p:sp>
      <p:sp>
        <p:nvSpPr>
          <p:cNvPr id="3" name="Shape 1"/>
          <p:cNvSpPr/>
          <p:nvPr/>
        </p:nvSpPr>
        <p:spPr>
          <a:xfrm>
            <a:off x="871418" y="949166"/>
            <a:ext cx="12887563" cy="464344"/>
          </a:xfrm>
          <a:prstGeom prst="rect">
            <a:avLst/>
          </a:prstGeom>
          <a:solidFill>
            <a:srgbClr val="FFFFFF">
              <a:alpha val="4000"/>
            </a:srgbClr>
          </a:solidFill>
          <a:ln/>
        </p:spPr>
      </p:sp>
      <p:sp>
        <p:nvSpPr>
          <p:cNvPr id="4" name="Text 2"/>
          <p:cNvSpPr/>
          <p:nvPr/>
        </p:nvSpPr>
        <p:spPr>
          <a:xfrm>
            <a:off x="1032034" y="1052989"/>
            <a:ext cx="2897267" cy="256699"/>
          </a:xfrm>
          <a:prstGeom prst="rect">
            <a:avLst/>
          </a:prstGeom>
          <a:noFill/>
          <a:ln/>
        </p:spPr>
        <p:txBody>
          <a:bodyPr wrap="none" lIns="0" tIns="0" rIns="0" bIns="0" rtlCol="0" anchor="t"/>
          <a:lstStyle/>
          <a:p>
            <a:pPr marL="0" indent="0" algn="l">
              <a:lnSpc>
                <a:spcPts val="2000"/>
              </a:lnSpc>
              <a:buNone/>
            </a:pPr>
            <a:r>
              <a:rPr lang="en-US" sz="1250" b="1" dirty="0">
                <a:solidFill>
                  <a:srgbClr val="E2E6E9"/>
                </a:solidFill>
                <a:latin typeface="Merriweather" pitchFamily="34" charset="0"/>
                <a:ea typeface="Merriweather" pitchFamily="34" charset="-122"/>
                <a:cs typeface="Merriweather" pitchFamily="34" charset="-120"/>
              </a:rPr>
              <a:t>Type of Personal Data</a:t>
            </a:r>
            <a:endParaRPr lang="en-US" sz="1250" dirty="0"/>
          </a:p>
        </p:txBody>
      </p:sp>
      <p:sp>
        <p:nvSpPr>
          <p:cNvPr id="5" name="Text 3"/>
          <p:cNvSpPr/>
          <p:nvPr/>
        </p:nvSpPr>
        <p:spPr>
          <a:xfrm>
            <a:off x="4257675" y="1052989"/>
            <a:ext cx="2893457" cy="256699"/>
          </a:xfrm>
          <a:prstGeom prst="rect">
            <a:avLst/>
          </a:prstGeom>
          <a:noFill/>
          <a:ln/>
        </p:spPr>
        <p:txBody>
          <a:bodyPr wrap="none" lIns="0" tIns="0" rIns="0" bIns="0" rtlCol="0" anchor="t"/>
          <a:lstStyle/>
          <a:p>
            <a:pPr marL="0" indent="0" algn="l">
              <a:lnSpc>
                <a:spcPts val="2000"/>
              </a:lnSpc>
              <a:buNone/>
            </a:pPr>
            <a:r>
              <a:rPr lang="en-US" sz="1250" b="1" dirty="0">
                <a:solidFill>
                  <a:srgbClr val="E2E6E9"/>
                </a:solidFill>
                <a:latin typeface="Merriweather" pitchFamily="34" charset="0"/>
                <a:ea typeface="Merriweather" pitchFamily="34" charset="-122"/>
                <a:cs typeface="Merriweather" pitchFamily="34" charset="-120"/>
              </a:rPr>
              <a:t>Afraid (%)</a:t>
            </a:r>
            <a:endParaRPr lang="en-US" sz="1250" dirty="0"/>
          </a:p>
        </p:txBody>
      </p:sp>
      <p:sp>
        <p:nvSpPr>
          <p:cNvPr id="6" name="Text 4"/>
          <p:cNvSpPr/>
          <p:nvPr/>
        </p:nvSpPr>
        <p:spPr>
          <a:xfrm>
            <a:off x="7479506" y="1052989"/>
            <a:ext cx="2893457" cy="256699"/>
          </a:xfrm>
          <a:prstGeom prst="rect">
            <a:avLst/>
          </a:prstGeom>
          <a:noFill/>
          <a:ln/>
        </p:spPr>
        <p:txBody>
          <a:bodyPr wrap="none" lIns="0" tIns="0" rIns="0" bIns="0" rtlCol="0" anchor="t"/>
          <a:lstStyle/>
          <a:p>
            <a:pPr marL="0" indent="0" algn="l">
              <a:lnSpc>
                <a:spcPts val="2000"/>
              </a:lnSpc>
              <a:buNone/>
            </a:pPr>
            <a:r>
              <a:rPr lang="en-US" sz="1250" b="1" dirty="0">
                <a:solidFill>
                  <a:srgbClr val="E2E6E9"/>
                </a:solidFill>
                <a:latin typeface="Merriweather" pitchFamily="34" charset="0"/>
                <a:ea typeface="Merriweather" pitchFamily="34" charset="-122"/>
                <a:cs typeface="Merriweather" pitchFamily="34" charset="-120"/>
              </a:rPr>
              <a:t>Not Afraid (%)</a:t>
            </a:r>
            <a:endParaRPr lang="en-US" sz="1250" dirty="0"/>
          </a:p>
        </p:txBody>
      </p:sp>
      <p:sp>
        <p:nvSpPr>
          <p:cNvPr id="7" name="Text 5"/>
          <p:cNvSpPr/>
          <p:nvPr/>
        </p:nvSpPr>
        <p:spPr>
          <a:xfrm>
            <a:off x="10701338" y="1052989"/>
            <a:ext cx="2897267" cy="256699"/>
          </a:xfrm>
          <a:prstGeom prst="rect">
            <a:avLst/>
          </a:prstGeom>
          <a:noFill/>
          <a:ln/>
        </p:spPr>
        <p:txBody>
          <a:bodyPr wrap="none" lIns="0" tIns="0" rIns="0" bIns="0" rtlCol="0" anchor="t"/>
          <a:lstStyle/>
          <a:p>
            <a:pPr marL="0" indent="0" algn="l">
              <a:lnSpc>
                <a:spcPts val="2000"/>
              </a:lnSpc>
              <a:buNone/>
            </a:pPr>
            <a:r>
              <a:rPr lang="en-US" sz="1250" b="1" dirty="0">
                <a:solidFill>
                  <a:srgbClr val="E2E6E9"/>
                </a:solidFill>
                <a:latin typeface="Merriweather" pitchFamily="34" charset="0"/>
                <a:ea typeface="Merriweather" pitchFamily="34" charset="-122"/>
                <a:cs typeface="Merriweather" pitchFamily="34" charset="-120"/>
              </a:rPr>
              <a:t>Interpretation</a:t>
            </a:r>
            <a:endParaRPr lang="en-US" sz="1250" dirty="0"/>
          </a:p>
        </p:txBody>
      </p:sp>
      <p:sp>
        <p:nvSpPr>
          <p:cNvPr id="8" name="Shape 6"/>
          <p:cNvSpPr/>
          <p:nvPr/>
        </p:nvSpPr>
        <p:spPr>
          <a:xfrm>
            <a:off x="863798" y="1601510"/>
            <a:ext cx="12902803" cy="992981"/>
          </a:xfrm>
          <a:prstGeom prst="roundRect">
            <a:avLst>
              <a:gd name="adj" fmla="val 6786"/>
            </a:avLst>
          </a:prstGeom>
          <a:noFill/>
          <a:ln w="7620">
            <a:solidFill>
              <a:srgbClr val="FFFFFF">
                <a:alpha val="24000"/>
              </a:srgbClr>
            </a:solidFill>
            <a:prstDash val="solid"/>
          </a:ln>
        </p:spPr>
      </p:sp>
      <p:sp>
        <p:nvSpPr>
          <p:cNvPr id="9" name="Shape 7"/>
          <p:cNvSpPr/>
          <p:nvPr/>
        </p:nvSpPr>
        <p:spPr>
          <a:xfrm>
            <a:off x="871418" y="1609130"/>
            <a:ext cx="12887563" cy="977741"/>
          </a:xfrm>
          <a:prstGeom prst="rect">
            <a:avLst/>
          </a:prstGeom>
          <a:solidFill>
            <a:srgbClr val="FFFFFF">
              <a:alpha val="4000"/>
            </a:srgbClr>
          </a:solidFill>
          <a:ln/>
        </p:spPr>
      </p:sp>
      <p:sp>
        <p:nvSpPr>
          <p:cNvPr id="10" name="Text 8"/>
          <p:cNvSpPr/>
          <p:nvPr/>
        </p:nvSpPr>
        <p:spPr>
          <a:xfrm>
            <a:off x="1032034" y="1712952"/>
            <a:ext cx="2897267" cy="256699"/>
          </a:xfrm>
          <a:prstGeom prst="rect">
            <a:avLst/>
          </a:prstGeom>
          <a:noFill/>
          <a:ln/>
        </p:spPr>
        <p:txBody>
          <a:bodyPr wrap="none" lIns="0" tIns="0" rIns="0" bIns="0" rtlCol="0" anchor="t"/>
          <a:lstStyle/>
          <a:p>
            <a:pPr marL="0" indent="0" algn="l">
              <a:lnSpc>
                <a:spcPts val="2000"/>
              </a:lnSpc>
              <a:buNone/>
            </a:pPr>
            <a:r>
              <a:rPr lang="en-US" sz="1250" b="1" dirty="0">
                <a:solidFill>
                  <a:srgbClr val="E2E6E9"/>
                </a:solidFill>
                <a:latin typeface="Merriweather" pitchFamily="34" charset="0"/>
                <a:ea typeface="Merriweather" pitchFamily="34" charset="-122"/>
                <a:cs typeface="Merriweather" pitchFamily="34" charset="-120"/>
              </a:rPr>
              <a:t>Credit/Debit Card</a:t>
            </a:r>
            <a:endParaRPr lang="en-US" sz="1250" dirty="0"/>
          </a:p>
        </p:txBody>
      </p:sp>
      <p:sp>
        <p:nvSpPr>
          <p:cNvPr id="11" name="Text 9"/>
          <p:cNvSpPr/>
          <p:nvPr/>
        </p:nvSpPr>
        <p:spPr>
          <a:xfrm>
            <a:off x="4257675" y="1712952"/>
            <a:ext cx="2893457"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71%</a:t>
            </a:r>
            <a:endParaRPr lang="en-US" sz="1250" dirty="0"/>
          </a:p>
        </p:txBody>
      </p:sp>
      <p:sp>
        <p:nvSpPr>
          <p:cNvPr id="12" name="Text 10"/>
          <p:cNvSpPr/>
          <p:nvPr/>
        </p:nvSpPr>
        <p:spPr>
          <a:xfrm>
            <a:off x="7479506" y="1712952"/>
            <a:ext cx="2893457"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26%</a:t>
            </a:r>
            <a:endParaRPr lang="en-US" sz="1250" dirty="0"/>
          </a:p>
        </p:txBody>
      </p:sp>
      <p:sp>
        <p:nvSpPr>
          <p:cNvPr id="13" name="Text 11"/>
          <p:cNvSpPr/>
          <p:nvPr/>
        </p:nvSpPr>
        <p:spPr>
          <a:xfrm>
            <a:off x="10701338" y="1712952"/>
            <a:ext cx="2897267" cy="770096"/>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The majority of people are highly concerned about their financial data being stolen or misused.</a:t>
            </a:r>
            <a:endParaRPr lang="en-US" sz="1250" dirty="0"/>
          </a:p>
        </p:txBody>
      </p:sp>
      <p:sp>
        <p:nvSpPr>
          <p:cNvPr id="14" name="Shape 12"/>
          <p:cNvSpPr/>
          <p:nvPr/>
        </p:nvSpPr>
        <p:spPr>
          <a:xfrm>
            <a:off x="863798" y="2774871"/>
            <a:ext cx="12902803" cy="992981"/>
          </a:xfrm>
          <a:prstGeom prst="roundRect">
            <a:avLst>
              <a:gd name="adj" fmla="val 6786"/>
            </a:avLst>
          </a:prstGeom>
          <a:noFill/>
          <a:ln w="7620">
            <a:solidFill>
              <a:srgbClr val="FFFFFF">
                <a:alpha val="24000"/>
              </a:srgbClr>
            </a:solidFill>
            <a:prstDash val="solid"/>
          </a:ln>
        </p:spPr>
      </p:sp>
      <p:sp>
        <p:nvSpPr>
          <p:cNvPr id="15" name="Shape 13"/>
          <p:cNvSpPr/>
          <p:nvPr/>
        </p:nvSpPr>
        <p:spPr>
          <a:xfrm>
            <a:off x="871418" y="2782491"/>
            <a:ext cx="12887563" cy="977741"/>
          </a:xfrm>
          <a:prstGeom prst="rect">
            <a:avLst/>
          </a:prstGeom>
          <a:solidFill>
            <a:srgbClr val="FFFFFF">
              <a:alpha val="4000"/>
            </a:srgbClr>
          </a:solidFill>
          <a:ln/>
        </p:spPr>
      </p:sp>
      <p:sp>
        <p:nvSpPr>
          <p:cNvPr id="16" name="Text 14"/>
          <p:cNvSpPr/>
          <p:nvPr/>
        </p:nvSpPr>
        <p:spPr>
          <a:xfrm>
            <a:off x="1032034" y="2886313"/>
            <a:ext cx="2897267" cy="256699"/>
          </a:xfrm>
          <a:prstGeom prst="rect">
            <a:avLst/>
          </a:prstGeom>
          <a:noFill/>
          <a:ln/>
        </p:spPr>
        <p:txBody>
          <a:bodyPr wrap="none" lIns="0" tIns="0" rIns="0" bIns="0" rtlCol="0" anchor="t"/>
          <a:lstStyle/>
          <a:p>
            <a:pPr marL="0" indent="0" algn="l">
              <a:lnSpc>
                <a:spcPts val="2000"/>
              </a:lnSpc>
              <a:buNone/>
            </a:pPr>
            <a:r>
              <a:rPr lang="en-US" sz="1250" b="1" dirty="0">
                <a:solidFill>
                  <a:srgbClr val="E2E6E9"/>
                </a:solidFill>
                <a:latin typeface="Merriweather" pitchFamily="34" charset="0"/>
                <a:ea typeface="Merriweather" pitchFamily="34" charset="-122"/>
                <a:cs typeface="Merriweather" pitchFamily="34" charset="-120"/>
              </a:rPr>
              <a:t>Password</a:t>
            </a:r>
            <a:endParaRPr lang="en-US" sz="1250" dirty="0"/>
          </a:p>
        </p:txBody>
      </p:sp>
      <p:sp>
        <p:nvSpPr>
          <p:cNvPr id="17" name="Text 15"/>
          <p:cNvSpPr/>
          <p:nvPr/>
        </p:nvSpPr>
        <p:spPr>
          <a:xfrm>
            <a:off x="4257675" y="2886313"/>
            <a:ext cx="2893457"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67%</a:t>
            </a:r>
            <a:endParaRPr lang="en-US" sz="1250" dirty="0"/>
          </a:p>
        </p:txBody>
      </p:sp>
      <p:sp>
        <p:nvSpPr>
          <p:cNvPr id="18" name="Text 16"/>
          <p:cNvSpPr/>
          <p:nvPr/>
        </p:nvSpPr>
        <p:spPr>
          <a:xfrm>
            <a:off x="7479506" y="2886313"/>
            <a:ext cx="2893457"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30%</a:t>
            </a:r>
            <a:endParaRPr lang="en-US" sz="1250" dirty="0"/>
          </a:p>
        </p:txBody>
      </p:sp>
      <p:sp>
        <p:nvSpPr>
          <p:cNvPr id="19" name="Text 17"/>
          <p:cNvSpPr/>
          <p:nvPr/>
        </p:nvSpPr>
        <p:spPr>
          <a:xfrm>
            <a:off x="10701338" y="2886313"/>
            <a:ext cx="2897267" cy="770096"/>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Password theft is a major worry since it can lead to unauthorized access to accounts.</a:t>
            </a:r>
            <a:endParaRPr lang="en-US" sz="1250" dirty="0"/>
          </a:p>
        </p:txBody>
      </p:sp>
      <p:sp>
        <p:nvSpPr>
          <p:cNvPr id="20" name="Shape 18"/>
          <p:cNvSpPr/>
          <p:nvPr/>
        </p:nvSpPr>
        <p:spPr>
          <a:xfrm>
            <a:off x="863798" y="3948232"/>
            <a:ext cx="12902803" cy="992981"/>
          </a:xfrm>
          <a:prstGeom prst="roundRect">
            <a:avLst>
              <a:gd name="adj" fmla="val 6786"/>
            </a:avLst>
          </a:prstGeom>
          <a:noFill/>
          <a:ln w="7620">
            <a:solidFill>
              <a:srgbClr val="FFFFFF">
                <a:alpha val="24000"/>
              </a:srgbClr>
            </a:solidFill>
            <a:prstDash val="solid"/>
          </a:ln>
        </p:spPr>
      </p:sp>
      <p:sp>
        <p:nvSpPr>
          <p:cNvPr id="21" name="Shape 19"/>
          <p:cNvSpPr/>
          <p:nvPr/>
        </p:nvSpPr>
        <p:spPr>
          <a:xfrm>
            <a:off x="871418" y="3955852"/>
            <a:ext cx="12887563" cy="977741"/>
          </a:xfrm>
          <a:prstGeom prst="rect">
            <a:avLst/>
          </a:prstGeom>
          <a:solidFill>
            <a:srgbClr val="FFFFFF">
              <a:alpha val="4000"/>
            </a:srgbClr>
          </a:solidFill>
          <a:ln/>
        </p:spPr>
      </p:sp>
      <p:sp>
        <p:nvSpPr>
          <p:cNvPr id="22" name="Text 20"/>
          <p:cNvSpPr/>
          <p:nvPr/>
        </p:nvSpPr>
        <p:spPr>
          <a:xfrm>
            <a:off x="1032034" y="4059674"/>
            <a:ext cx="2897267" cy="256699"/>
          </a:xfrm>
          <a:prstGeom prst="rect">
            <a:avLst/>
          </a:prstGeom>
          <a:noFill/>
          <a:ln/>
        </p:spPr>
        <p:txBody>
          <a:bodyPr wrap="none" lIns="0" tIns="0" rIns="0" bIns="0" rtlCol="0" anchor="t"/>
          <a:lstStyle/>
          <a:p>
            <a:pPr marL="0" indent="0" algn="l">
              <a:lnSpc>
                <a:spcPts val="2000"/>
              </a:lnSpc>
              <a:buNone/>
            </a:pPr>
            <a:r>
              <a:rPr lang="en-US" sz="1250" b="1" dirty="0">
                <a:solidFill>
                  <a:srgbClr val="E2E6E9"/>
                </a:solidFill>
                <a:latin typeface="Merriweather" pitchFamily="34" charset="0"/>
                <a:ea typeface="Merriweather" pitchFamily="34" charset="-122"/>
                <a:cs typeface="Merriweather" pitchFamily="34" charset="-120"/>
              </a:rPr>
              <a:t>ID (Identity Information)</a:t>
            </a:r>
            <a:endParaRPr lang="en-US" sz="1250" dirty="0"/>
          </a:p>
        </p:txBody>
      </p:sp>
      <p:sp>
        <p:nvSpPr>
          <p:cNvPr id="23" name="Text 21"/>
          <p:cNvSpPr/>
          <p:nvPr/>
        </p:nvSpPr>
        <p:spPr>
          <a:xfrm>
            <a:off x="4257675" y="4059674"/>
            <a:ext cx="2893457"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54%</a:t>
            </a:r>
            <a:endParaRPr lang="en-US" sz="1250" dirty="0"/>
          </a:p>
        </p:txBody>
      </p:sp>
      <p:sp>
        <p:nvSpPr>
          <p:cNvPr id="24" name="Text 22"/>
          <p:cNvSpPr/>
          <p:nvPr/>
        </p:nvSpPr>
        <p:spPr>
          <a:xfrm>
            <a:off x="7479506" y="4059674"/>
            <a:ext cx="2893457"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40%</a:t>
            </a:r>
            <a:endParaRPr lang="en-US" sz="1250" dirty="0"/>
          </a:p>
        </p:txBody>
      </p:sp>
      <p:sp>
        <p:nvSpPr>
          <p:cNvPr id="25" name="Text 23"/>
          <p:cNvSpPr/>
          <p:nvPr/>
        </p:nvSpPr>
        <p:spPr>
          <a:xfrm>
            <a:off x="10701338" y="4059674"/>
            <a:ext cx="2897267" cy="770096"/>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Over half of respondents are worried about identity theft or personal information leaks.</a:t>
            </a:r>
            <a:endParaRPr lang="en-US" sz="1250" dirty="0"/>
          </a:p>
        </p:txBody>
      </p:sp>
      <p:sp>
        <p:nvSpPr>
          <p:cNvPr id="26" name="Shape 24"/>
          <p:cNvSpPr/>
          <p:nvPr/>
        </p:nvSpPr>
        <p:spPr>
          <a:xfrm>
            <a:off x="863798" y="5121593"/>
            <a:ext cx="12902803" cy="992981"/>
          </a:xfrm>
          <a:prstGeom prst="roundRect">
            <a:avLst>
              <a:gd name="adj" fmla="val 6786"/>
            </a:avLst>
          </a:prstGeom>
          <a:noFill/>
          <a:ln w="7620">
            <a:solidFill>
              <a:srgbClr val="FFFFFF">
                <a:alpha val="24000"/>
              </a:srgbClr>
            </a:solidFill>
            <a:prstDash val="solid"/>
          </a:ln>
        </p:spPr>
      </p:sp>
      <p:sp>
        <p:nvSpPr>
          <p:cNvPr id="27" name="Shape 25"/>
          <p:cNvSpPr/>
          <p:nvPr/>
        </p:nvSpPr>
        <p:spPr>
          <a:xfrm>
            <a:off x="871418" y="5129213"/>
            <a:ext cx="12887563" cy="977741"/>
          </a:xfrm>
          <a:prstGeom prst="rect">
            <a:avLst/>
          </a:prstGeom>
          <a:solidFill>
            <a:srgbClr val="FFFFFF">
              <a:alpha val="4000"/>
            </a:srgbClr>
          </a:solidFill>
          <a:ln/>
        </p:spPr>
      </p:sp>
      <p:sp>
        <p:nvSpPr>
          <p:cNvPr id="28" name="Text 26"/>
          <p:cNvSpPr/>
          <p:nvPr/>
        </p:nvSpPr>
        <p:spPr>
          <a:xfrm>
            <a:off x="1032034" y="5233035"/>
            <a:ext cx="2897267" cy="256699"/>
          </a:xfrm>
          <a:prstGeom prst="rect">
            <a:avLst/>
          </a:prstGeom>
          <a:noFill/>
          <a:ln/>
        </p:spPr>
        <p:txBody>
          <a:bodyPr wrap="none" lIns="0" tIns="0" rIns="0" bIns="0" rtlCol="0" anchor="t"/>
          <a:lstStyle/>
          <a:p>
            <a:pPr marL="0" indent="0" algn="l">
              <a:lnSpc>
                <a:spcPts val="2000"/>
              </a:lnSpc>
              <a:buNone/>
            </a:pPr>
            <a:r>
              <a:rPr lang="en-US" sz="1250" b="1" dirty="0">
                <a:solidFill>
                  <a:srgbClr val="E2E6E9"/>
                </a:solidFill>
                <a:latin typeface="Merriweather" pitchFamily="34" charset="0"/>
                <a:ea typeface="Merriweather" pitchFamily="34" charset="-122"/>
                <a:cs typeface="Merriweather" pitchFamily="34" charset="-120"/>
              </a:rPr>
              <a:t>Personal Email</a:t>
            </a:r>
            <a:endParaRPr lang="en-US" sz="1250" dirty="0"/>
          </a:p>
        </p:txBody>
      </p:sp>
      <p:sp>
        <p:nvSpPr>
          <p:cNvPr id="29" name="Text 27"/>
          <p:cNvSpPr/>
          <p:nvPr/>
        </p:nvSpPr>
        <p:spPr>
          <a:xfrm>
            <a:off x="4257675" y="5233035"/>
            <a:ext cx="2893457"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52%</a:t>
            </a:r>
            <a:endParaRPr lang="en-US" sz="1250" dirty="0"/>
          </a:p>
        </p:txBody>
      </p:sp>
      <p:sp>
        <p:nvSpPr>
          <p:cNvPr id="30" name="Text 28"/>
          <p:cNvSpPr/>
          <p:nvPr/>
        </p:nvSpPr>
        <p:spPr>
          <a:xfrm>
            <a:off x="7479506" y="5233035"/>
            <a:ext cx="2893457"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46%</a:t>
            </a:r>
            <a:endParaRPr lang="en-US" sz="1250" dirty="0"/>
          </a:p>
        </p:txBody>
      </p:sp>
      <p:sp>
        <p:nvSpPr>
          <p:cNvPr id="31" name="Text 29"/>
          <p:cNvSpPr/>
          <p:nvPr/>
        </p:nvSpPr>
        <p:spPr>
          <a:xfrm>
            <a:off x="10701338" y="5233035"/>
            <a:ext cx="2897267" cy="770096"/>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People are nearly equally divided, showing moderate concern about email privacy and data breaches.</a:t>
            </a:r>
            <a:endParaRPr lang="en-US" sz="1250" dirty="0"/>
          </a:p>
        </p:txBody>
      </p:sp>
      <p:sp>
        <p:nvSpPr>
          <p:cNvPr id="32" name="Shape 30"/>
          <p:cNvSpPr/>
          <p:nvPr/>
        </p:nvSpPr>
        <p:spPr>
          <a:xfrm>
            <a:off x="863798" y="6294953"/>
            <a:ext cx="12902803" cy="992981"/>
          </a:xfrm>
          <a:prstGeom prst="roundRect">
            <a:avLst>
              <a:gd name="adj" fmla="val 6786"/>
            </a:avLst>
          </a:prstGeom>
          <a:noFill/>
          <a:ln w="7620">
            <a:solidFill>
              <a:srgbClr val="FFFFFF">
                <a:alpha val="24000"/>
              </a:srgbClr>
            </a:solidFill>
            <a:prstDash val="solid"/>
          </a:ln>
        </p:spPr>
      </p:sp>
      <p:sp>
        <p:nvSpPr>
          <p:cNvPr id="33" name="Shape 31"/>
          <p:cNvSpPr/>
          <p:nvPr/>
        </p:nvSpPr>
        <p:spPr>
          <a:xfrm>
            <a:off x="871418" y="6302573"/>
            <a:ext cx="12887563" cy="977741"/>
          </a:xfrm>
          <a:prstGeom prst="rect">
            <a:avLst/>
          </a:prstGeom>
          <a:solidFill>
            <a:srgbClr val="FFFFFF">
              <a:alpha val="4000"/>
            </a:srgbClr>
          </a:solidFill>
          <a:ln/>
        </p:spPr>
      </p:sp>
      <p:sp>
        <p:nvSpPr>
          <p:cNvPr id="34" name="Text 32"/>
          <p:cNvSpPr/>
          <p:nvPr/>
        </p:nvSpPr>
        <p:spPr>
          <a:xfrm>
            <a:off x="1032034" y="6406396"/>
            <a:ext cx="2897267" cy="256699"/>
          </a:xfrm>
          <a:prstGeom prst="rect">
            <a:avLst/>
          </a:prstGeom>
          <a:noFill/>
          <a:ln/>
        </p:spPr>
        <p:txBody>
          <a:bodyPr wrap="none" lIns="0" tIns="0" rIns="0" bIns="0" rtlCol="0" anchor="t"/>
          <a:lstStyle/>
          <a:p>
            <a:pPr marL="0" indent="0" algn="l">
              <a:lnSpc>
                <a:spcPts val="2000"/>
              </a:lnSpc>
              <a:buNone/>
            </a:pPr>
            <a:r>
              <a:rPr lang="en-US" sz="1250" b="1" dirty="0">
                <a:solidFill>
                  <a:srgbClr val="E2E6E9"/>
                </a:solidFill>
                <a:latin typeface="Merriweather" pitchFamily="34" charset="0"/>
                <a:ea typeface="Merriweather" pitchFamily="34" charset="-122"/>
                <a:cs typeface="Merriweather" pitchFamily="34" charset="-120"/>
              </a:rPr>
              <a:t>Browser History</a:t>
            </a:r>
            <a:endParaRPr lang="en-US" sz="1250" dirty="0"/>
          </a:p>
        </p:txBody>
      </p:sp>
      <p:sp>
        <p:nvSpPr>
          <p:cNvPr id="35" name="Text 33"/>
          <p:cNvSpPr/>
          <p:nvPr/>
        </p:nvSpPr>
        <p:spPr>
          <a:xfrm>
            <a:off x="4257675" y="6406396"/>
            <a:ext cx="2893457"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41%</a:t>
            </a:r>
            <a:endParaRPr lang="en-US" sz="1250" dirty="0"/>
          </a:p>
        </p:txBody>
      </p:sp>
      <p:sp>
        <p:nvSpPr>
          <p:cNvPr id="36" name="Text 34"/>
          <p:cNvSpPr/>
          <p:nvPr/>
        </p:nvSpPr>
        <p:spPr>
          <a:xfrm>
            <a:off x="7479506" y="6406396"/>
            <a:ext cx="2893457" cy="256699"/>
          </a:xfrm>
          <a:prstGeom prst="rect">
            <a:avLst/>
          </a:prstGeom>
          <a:noFill/>
          <a:ln/>
        </p:spPr>
        <p:txBody>
          <a:bodyPr wrap="non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56%</a:t>
            </a:r>
            <a:endParaRPr lang="en-US" sz="1250" dirty="0"/>
          </a:p>
        </p:txBody>
      </p:sp>
      <p:sp>
        <p:nvSpPr>
          <p:cNvPr id="37" name="Text 35"/>
          <p:cNvSpPr/>
          <p:nvPr/>
        </p:nvSpPr>
        <p:spPr>
          <a:xfrm>
            <a:off x="10701338" y="6406396"/>
            <a:ext cx="2897267" cy="770096"/>
          </a:xfrm>
          <a:prstGeom prst="rect">
            <a:avLst/>
          </a:prstGeom>
          <a:noFill/>
          <a:ln/>
        </p:spPr>
        <p:txBody>
          <a:bodyPr wrap="square" lIns="0" tIns="0" rIns="0" bIns="0" rtlCol="0" anchor="t"/>
          <a:lstStyle/>
          <a:p>
            <a:pPr marL="0" indent="0" algn="l">
              <a:lnSpc>
                <a:spcPts val="2000"/>
              </a:lnSpc>
              <a:buNone/>
            </a:pPr>
            <a:r>
              <a:rPr lang="en-US" sz="1250" dirty="0">
                <a:solidFill>
                  <a:srgbClr val="E2E6E9"/>
                </a:solidFill>
                <a:latin typeface="Merriweather" pitchFamily="34" charset="0"/>
                <a:ea typeface="Merriweather" pitchFamily="34" charset="-122"/>
                <a:cs typeface="Merriweather" pitchFamily="34" charset="-120"/>
              </a:rPr>
              <a:t>Fewer people are afraid about their browsing history, possibly because they perceive it as less sensitive.</a:t>
            </a:r>
            <a:endParaRPr lang="en-US" sz="12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3798" y="3729157"/>
            <a:ext cx="7740253"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                               Thank You</a:t>
            </a:r>
            <a:endParaRPr lang="en-US" sz="4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2019895"/>
            <a:ext cx="6148864" cy="394811"/>
          </a:xfrm>
          <a:prstGeom prst="rect">
            <a:avLst/>
          </a:prstGeom>
          <a:noFill/>
          <a:ln/>
        </p:spPr>
        <p:txBody>
          <a:bodyPr wrap="none" lIns="0" tIns="0" rIns="0" bIns="0" rtlCol="0" anchor="t"/>
          <a:lstStyle/>
          <a:p>
            <a:pPr marL="0" indent="0" algn="l">
              <a:lnSpc>
                <a:spcPts val="3100"/>
              </a:lnSpc>
              <a:buNone/>
            </a:pPr>
            <a:endParaRPr lang="en-US" sz="1900" dirty="0"/>
          </a:p>
        </p:txBody>
      </p:sp>
      <p:pic>
        <p:nvPicPr>
          <p:cNvPr id="3" name="Image 0" descr="preencoded.png"/>
          <p:cNvPicPr>
            <a:picLocks noChangeAspect="1"/>
          </p:cNvPicPr>
          <p:nvPr/>
        </p:nvPicPr>
        <p:blipFill>
          <a:blip r:embed="rId3"/>
          <a:stretch>
            <a:fillRect/>
          </a:stretch>
        </p:blipFill>
        <p:spPr>
          <a:xfrm>
            <a:off x="863798" y="2692360"/>
            <a:ext cx="6148864" cy="3461742"/>
          </a:xfrm>
          <a:prstGeom prst="rect">
            <a:avLst/>
          </a:prstGeom>
        </p:spPr>
      </p:pic>
      <p:sp>
        <p:nvSpPr>
          <p:cNvPr id="4" name="Text 1"/>
          <p:cNvSpPr/>
          <p:nvPr/>
        </p:nvSpPr>
        <p:spPr>
          <a:xfrm>
            <a:off x="7622500" y="1335643"/>
            <a:ext cx="6151602"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cyber security</a:t>
            </a:r>
            <a:endParaRPr lang="en-US" sz="4850" dirty="0"/>
          </a:p>
        </p:txBody>
      </p:sp>
      <p:sp>
        <p:nvSpPr>
          <p:cNvPr id="5" name="Text 2"/>
          <p:cNvSpPr/>
          <p:nvPr/>
        </p:nvSpPr>
        <p:spPr>
          <a:xfrm>
            <a:off x="7622500" y="2353747"/>
            <a:ext cx="6151602" cy="2368868"/>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Cyber Security is the practice of protecting computers, servers, mobile devices, networks, and data from malicious attacks. It focuses on safeguarding information systems against threats such as hacking, data breaches, malware, ransomware, phishing, and other cybercrimes.</a:t>
            </a:r>
            <a:endParaRPr lang="en-US" sz="1900" dirty="0"/>
          </a:p>
        </p:txBody>
      </p:sp>
      <p:sp>
        <p:nvSpPr>
          <p:cNvPr id="6" name="Text 3"/>
          <p:cNvSpPr/>
          <p:nvPr/>
        </p:nvSpPr>
        <p:spPr>
          <a:xfrm>
            <a:off x="7622500" y="4944666"/>
            <a:ext cx="6151602"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In today’s digital world, where most activities—communication, banking, shopping, and even healthcare—depend on the internet, cyber security has become essential to ensure the confidentiality, integrity, and availability (CIA) of information.</a:t>
            </a:r>
            <a:endParaRPr lang="en-US" sz="1900" dirty="0"/>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57620C9-2587-DF21-C0A0-7477348F95B6}"/>
                  </a:ext>
                </a:extLst>
              </p14:cNvPr>
              <p14:cNvContentPartPr/>
              <p14:nvPr/>
            </p14:nvContentPartPr>
            <p14:xfrm>
              <a:off x="12981752" y="7886975"/>
              <a:ext cx="815040" cy="65880"/>
            </p14:xfrm>
          </p:contentPart>
        </mc:Choice>
        <mc:Fallback xmlns="">
          <p:pic>
            <p:nvPicPr>
              <p:cNvPr id="7" name="Ink 6">
                <a:extLst>
                  <a:ext uri="{FF2B5EF4-FFF2-40B4-BE49-F238E27FC236}">
                    <a16:creationId xmlns:a16="http://schemas.microsoft.com/office/drawing/2014/main" id="{357620C9-2587-DF21-C0A0-7477348F95B6}"/>
                  </a:ext>
                </a:extLst>
              </p:cNvPr>
              <p:cNvPicPr/>
              <p:nvPr/>
            </p:nvPicPr>
            <p:blipFill>
              <a:blip r:embed="rId5"/>
              <a:stretch>
                <a:fillRect/>
              </a:stretch>
            </p:blipFill>
            <p:spPr>
              <a:xfrm>
                <a:off x="12928112" y="7779335"/>
                <a:ext cx="9226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44343186-C4B3-D1CB-8FBF-CAED6D86DA87}"/>
                  </a:ext>
                </a:extLst>
              </p14:cNvPr>
              <p14:cNvContentPartPr/>
              <p14:nvPr/>
            </p14:nvContentPartPr>
            <p14:xfrm>
              <a:off x="13054112" y="7844495"/>
              <a:ext cx="1144800" cy="108720"/>
            </p14:xfrm>
          </p:contentPart>
        </mc:Choice>
        <mc:Fallback xmlns="">
          <p:pic>
            <p:nvPicPr>
              <p:cNvPr id="8" name="Ink 7">
                <a:extLst>
                  <a:ext uri="{FF2B5EF4-FFF2-40B4-BE49-F238E27FC236}">
                    <a16:creationId xmlns:a16="http://schemas.microsoft.com/office/drawing/2014/main" id="{44343186-C4B3-D1CB-8FBF-CAED6D86DA87}"/>
                  </a:ext>
                </a:extLst>
              </p:cNvPr>
              <p:cNvPicPr/>
              <p:nvPr/>
            </p:nvPicPr>
            <p:blipFill>
              <a:blip r:embed="rId7"/>
              <a:stretch>
                <a:fillRect/>
              </a:stretch>
            </p:blipFill>
            <p:spPr>
              <a:xfrm>
                <a:off x="13000112" y="7736495"/>
                <a:ext cx="125244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69BAFF5-2A9E-4795-7EE5-D06A82A881FE}"/>
                  </a:ext>
                </a:extLst>
              </p14:cNvPr>
              <p14:cNvContentPartPr/>
              <p14:nvPr/>
            </p14:nvContentPartPr>
            <p14:xfrm>
              <a:off x="13078592" y="7807775"/>
              <a:ext cx="870840" cy="121320"/>
            </p14:xfrm>
          </p:contentPart>
        </mc:Choice>
        <mc:Fallback xmlns="">
          <p:pic>
            <p:nvPicPr>
              <p:cNvPr id="9" name="Ink 8">
                <a:extLst>
                  <a:ext uri="{FF2B5EF4-FFF2-40B4-BE49-F238E27FC236}">
                    <a16:creationId xmlns:a16="http://schemas.microsoft.com/office/drawing/2014/main" id="{C69BAFF5-2A9E-4795-7EE5-D06A82A881FE}"/>
                  </a:ext>
                </a:extLst>
              </p:cNvPr>
              <p:cNvPicPr/>
              <p:nvPr/>
            </p:nvPicPr>
            <p:blipFill>
              <a:blip r:embed="rId9"/>
              <a:stretch>
                <a:fillRect/>
              </a:stretch>
            </p:blipFill>
            <p:spPr>
              <a:xfrm>
                <a:off x="13024592" y="7700135"/>
                <a:ext cx="9784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2C91306C-B102-482C-3020-04B6BCB93A00}"/>
                  </a:ext>
                </a:extLst>
              </p14:cNvPr>
              <p14:cNvContentPartPr/>
              <p14:nvPr/>
            </p14:nvContentPartPr>
            <p14:xfrm>
              <a:off x="12893192" y="7710215"/>
              <a:ext cx="1631160" cy="572400"/>
            </p14:xfrm>
          </p:contentPart>
        </mc:Choice>
        <mc:Fallback xmlns="">
          <p:pic>
            <p:nvPicPr>
              <p:cNvPr id="10" name="Ink 9">
                <a:extLst>
                  <a:ext uri="{FF2B5EF4-FFF2-40B4-BE49-F238E27FC236}">
                    <a16:creationId xmlns:a16="http://schemas.microsoft.com/office/drawing/2014/main" id="{2C91306C-B102-482C-3020-04B6BCB93A00}"/>
                  </a:ext>
                </a:extLst>
              </p:cNvPr>
              <p:cNvPicPr/>
              <p:nvPr/>
            </p:nvPicPr>
            <p:blipFill>
              <a:blip r:embed="rId11"/>
              <a:stretch>
                <a:fillRect/>
              </a:stretch>
            </p:blipFill>
            <p:spPr>
              <a:xfrm>
                <a:off x="12839552" y="7602215"/>
                <a:ext cx="1738800" cy="788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6311A7C9-46E5-448F-10A9-ED471BF09DD7}"/>
                  </a:ext>
                </a:extLst>
              </p14:cNvPr>
              <p14:cNvContentPartPr/>
              <p14:nvPr/>
            </p14:nvContentPartPr>
            <p14:xfrm>
              <a:off x="13394312" y="7095827"/>
              <a:ext cx="1514520" cy="570960"/>
            </p14:xfrm>
          </p:contentPart>
        </mc:Choice>
        <mc:Fallback xmlns="">
          <p:pic>
            <p:nvPicPr>
              <p:cNvPr id="11" name="Ink 10">
                <a:extLst>
                  <a:ext uri="{FF2B5EF4-FFF2-40B4-BE49-F238E27FC236}">
                    <a16:creationId xmlns:a16="http://schemas.microsoft.com/office/drawing/2014/main" id="{6311A7C9-46E5-448F-10A9-ED471BF09DD7}"/>
                  </a:ext>
                </a:extLst>
              </p:cNvPr>
              <p:cNvPicPr/>
              <p:nvPr/>
            </p:nvPicPr>
            <p:blipFill>
              <a:blip r:embed="rId13"/>
              <a:stretch>
                <a:fillRect/>
              </a:stretch>
            </p:blipFill>
            <p:spPr>
              <a:xfrm>
                <a:off x="13340672" y="6987827"/>
                <a:ext cx="1622160" cy="786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7067ED3-A9C8-31F6-05BC-8946A468AAED}"/>
                  </a:ext>
                </a:extLst>
              </p14:cNvPr>
              <p14:cNvContentPartPr/>
              <p14:nvPr/>
            </p14:nvContentPartPr>
            <p14:xfrm>
              <a:off x="13018112" y="7793867"/>
              <a:ext cx="2139840" cy="135360"/>
            </p14:xfrm>
          </p:contentPart>
        </mc:Choice>
        <mc:Fallback xmlns="">
          <p:pic>
            <p:nvPicPr>
              <p:cNvPr id="12" name="Ink 11">
                <a:extLst>
                  <a:ext uri="{FF2B5EF4-FFF2-40B4-BE49-F238E27FC236}">
                    <a16:creationId xmlns:a16="http://schemas.microsoft.com/office/drawing/2014/main" id="{D7067ED3-A9C8-31F6-05BC-8946A468AAED}"/>
                  </a:ext>
                </a:extLst>
              </p:cNvPr>
              <p:cNvPicPr/>
              <p:nvPr/>
            </p:nvPicPr>
            <p:blipFill>
              <a:blip r:embed="rId15"/>
              <a:stretch>
                <a:fillRect/>
              </a:stretch>
            </p:blipFill>
            <p:spPr>
              <a:xfrm>
                <a:off x="12964472" y="7686227"/>
                <a:ext cx="224748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F0AD34AE-FC43-5515-87C9-D7AEA6D10A35}"/>
                  </a:ext>
                </a:extLst>
              </p14:cNvPr>
              <p14:cNvContentPartPr/>
              <p14:nvPr/>
            </p14:nvContentPartPr>
            <p14:xfrm>
              <a:off x="11790872" y="6218507"/>
              <a:ext cx="3468600" cy="1550520"/>
            </p14:xfrm>
          </p:contentPart>
        </mc:Choice>
        <mc:Fallback xmlns="">
          <p:pic>
            <p:nvPicPr>
              <p:cNvPr id="13" name="Ink 12">
                <a:extLst>
                  <a:ext uri="{FF2B5EF4-FFF2-40B4-BE49-F238E27FC236}">
                    <a16:creationId xmlns:a16="http://schemas.microsoft.com/office/drawing/2014/main" id="{F0AD34AE-FC43-5515-87C9-D7AEA6D10A35}"/>
                  </a:ext>
                </a:extLst>
              </p:cNvPr>
              <p:cNvPicPr/>
              <p:nvPr/>
            </p:nvPicPr>
            <p:blipFill>
              <a:blip r:embed="rId17"/>
              <a:stretch>
                <a:fillRect/>
              </a:stretch>
            </p:blipFill>
            <p:spPr>
              <a:xfrm>
                <a:off x="11737232" y="6110867"/>
                <a:ext cx="3576240" cy="176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A4BA480-5C4E-0975-F2ED-6FBD628DF47E}"/>
                  </a:ext>
                </a:extLst>
              </p14:cNvPr>
              <p14:cNvContentPartPr/>
              <p14:nvPr/>
            </p14:nvContentPartPr>
            <p14:xfrm>
              <a:off x="12592952" y="6944267"/>
              <a:ext cx="1623240" cy="1401840"/>
            </p14:xfrm>
          </p:contentPart>
        </mc:Choice>
        <mc:Fallback xmlns="">
          <p:pic>
            <p:nvPicPr>
              <p:cNvPr id="14" name="Ink 13">
                <a:extLst>
                  <a:ext uri="{FF2B5EF4-FFF2-40B4-BE49-F238E27FC236}">
                    <a16:creationId xmlns:a16="http://schemas.microsoft.com/office/drawing/2014/main" id="{6A4BA480-5C4E-0975-F2ED-6FBD628DF47E}"/>
                  </a:ext>
                </a:extLst>
              </p:cNvPr>
              <p:cNvPicPr/>
              <p:nvPr/>
            </p:nvPicPr>
            <p:blipFill>
              <a:blip r:embed="rId19"/>
              <a:stretch>
                <a:fillRect/>
              </a:stretch>
            </p:blipFill>
            <p:spPr>
              <a:xfrm>
                <a:off x="12539312" y="6836627"/>
                <a:ext cx="1730880" cy="1617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B4ED733A-8AE0-995F-8C81-6444C0AB81A2}"/>
                  </a:ext>
                </a:extLst>
              </p14:cNvPr>
              <p14:cNvContentPartPr/>
              <p14:nvPr/>
            </p14:nvContentPartPr>
            <p14:xfrm>
              <a:off x="12849272" y="7952987"/>
              <a:ext cx="1505520" cy="720"/>
            </p14:xfrm>
          </p:contentPart>
        </mc:Choice>
        <mc:Fallback xmlns="">
          <p:pic>
            <p:nvPicPr>
              <p:cNvPr id="18" name="Ink 17">
                <a:extLst>
                  <a:ext uri="{FF2B5EF4-FFF2-40B4-BE49-F238E27FC236}">
                    <a16:creationId xmlns:a16="http://schemas.microsoft.com/office/drawing/2014/main" id="{B4ED733A-8AE0-995F-8C81-6444C0AB81A2}"/>
                  </a:ext>
                </a:extLst>
              </p:cNvPr>
              <p:cNvPicPr/>
              <p:nvPr/>
            </p:nvPicPr>
            <p:blipFill>
              <a:blip r:embed="rId21"/>
              <a:stretch>
                <a:fillRect/>
              </a:stretch>
            </p:blipFill>
            <p:spPr>
              <a:xfrm>
                <a:off x="12795632" y="7736987"/>
                <a:ext cx="161316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046D1F60-8D02-EB71-DE95-0E63834A1373}"/>
                  </a:ext>
                </a:extLst>
              </p14:cNvPr>
              <p14:cNvContentPartPr/>
              <p14:nvPr/>
            </p14:nvContentPartPr>
            <p14:xfrm>
              <a:off x="12933872" y="7711787"/>
              <a:ext cx="1551960" cy="96840"/>
            </p14:xfrm>
          </p:contentPart>
        </mc:Choice>
        <mc:Fallback xmlns="">
          <p:pic>
            <p:nvPicPr>
              <p:cNvPr id="20" name="Ink 19">
                <a:extLst>
                  <a:ext uri="{FF2B5EF4-FFF2-40B4-BE49-F238E27FC236}">
                    <a16:creationId xmlns:a16="http://schemas.microsoft.com/office/drawing/2014/main" id="{046D1F60-8D02-EB71-DE95-0E63834A1373}"/>
                  </a:ext>
                </a:extLst>
              </p:cNvPr>
              <p:cNvPicPr/>
              <p:nvPr/>
            </p:nvPicPr>
            <p:blipFill>
              <a:blip r:embed="rId23"/>
              <a:stretch>
                <a:fillRect/>
              </a:stretch>
            </p:blipFill>
            <p:spPr>
              <a:xfrm>
                <a:off x="12880232" y="7604147"/>
                <a:ext cx="16596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2E3EA564-9E26-4508-E068-FDF4F08443E2}"/>
                  </a:ext>
                </a:extLst>
              </p14:cNvPr>
              <p14:cNvContentPartPr/>
              <p14:nvPr/>
            </p14:nvContentPartPr>
            <p14:xfrm>
              <a:off x="14197112" y="7879907"/>
              <a:ext cx="371880" cy="13680"/>
            </p14:xfrm>
          </p:contentPart>
        </mc:Choice>
        <mc:Fallback xmlns="">
          <p:pic>
            <p:nvPicPr>
              <p:cNvPr id="21" name="Ink 20">
                <a:extLst>
                  <a:ext uri="{FF2B5EF4-FFF2-40B4-BE49-F238E27FC236}">
                    <a16:creationId xmlns:a16="http://schemas.microsoft.com/office/drawing/2014/main" id="{2E3EA564-9E26-4508-E068-FDF4F08443E2}"/>
                  </a:ext>
                </a:extLst>
              </p:cNvPr>
              <p:cNvPicPr/>
              <p:nvPr/>
            </p:nvPicPr>
            <p:blipFill>
              <a:blip r:embed="rId25"/>
              <a:stretch>
                <a:fillRect/>
              </a:stretch>
            </p:blipFill>
            <p:spPr>
              <a:xfrm>
                <a:off x="14143112" y="7772267"/>
                <a:ext cx="4795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C31B213F-77B3-3B61-F421-46D38D3B31E9}"/>
                  </a:ext>
                </a:extLst>
              </p14:cNvPr>
              <p14:cNvContentPartPr/>
              <p14:nvPr/>
            </p14:nvContentPartPr>
            <p14:xfrm>
              <a:off x="12969872" y="8013107"/>
              <a:ext cx="1468080" cy="84240"/>
            </p14:xfrm>
          </p:contentPart>
        </mc:Choice>
        <mc:Fallback xmlns="">
          <p:pic>
            <p:nvPicPr>
              <p:cNvPr id="23" name="Ink 22">
                <a:extLst>
                  <a:ext uri="{FF2B5EF4-FFF2-40B4-BE49-F238E27FC236}">
                    <a16:creationId xmlns:a16="http://schemas.microsoft.com/office/drawing/2014/main" id="{C31B213F-77B3-3B61-F421-46D38D3B31E9}"/>
                  </a:ext>
                </a:extLst>
              </p:cNvPr>
              <p:cNvPicPr/>
              <p:nvPr/>
            </p:nvPicPr>
            <p:blipFill>
              <a:blip r:embed="rId27"/>
              <a:stretch>
                <a:fillRect/>
              </a:stretch>
            </p:blipFill>
            <p:spPr>
              <a:xfrm>
                <a:off x="12915872" y="7905467"/>
                <a:ext cx="1575720" cy="2998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693420"/>
            <a:ext cx="7217569" cy="655558"/>
          </a:xfrm>
          <a:prstGeom prst="rect">
            <a:avLst/>
          </a:prstGeom>
          <a:noFill/>
          <a:ln/>
        </p:spPr>
        <p:txBody>
          <a:bodyPr wrap="none" lIns="0" tIns="0" rIns="0" bIns="0" rtlCol="0" anchor="t"/>
          <a:lstStyle/>
          <a:p>
            <a:pPr marL="0" indent="0" algn="l">
              <a:lnSpc>
                <a:spcPts val="5150"/>
              </a:lnSpc>
              <a:buNone/>
            </a:pPr>
            <a:r>
              <a:rPr lang="en-US" sz="4100" dirty="0">
                <a:solidFill>
                  <a:srgbClr val="F5F0F0"/>
                </a:solidFill>
                <a:latin typeface="Merriweather" pitchFamily="34" charset="0"/>
                <a:ea typeface="Merriweather" pitchFamily="34" charset="-122"/>
                <a:cs typeface="Merriweather" pitchFamily="34" charset="-120"/>
              </a:rPr>
              <a:t>The Cyber Threat Landscape</a:t>
            </a:r>
            <a:endParaRPr lang="en-US" sz="4100" dirty="0"/>
          </a:p>
        </p:txBody>
      </p:sp>
      <p:sp>
        <p:nvSpPr>
          <p:cNvPr id="4" name="Text 1"/>
          <p:cNvSpPr/>
          <p:nvPr/>
        </p:nvSpPr>
        <p:spPr>
          <a:xfrm>
            <a:off x="6350198" y="1663660"/>
            <a:ext cx="7416403" cy="1342549"/>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Understanding the modern attack surface requires familiarity with diverse threat vectors and attacker methodologies. Organizations face increasingly sophisticated adversaries ranging from opportunistic threat actors to advanced persistent threats (APTs).</a:t>
            </a:r>
            <a:endParaRPr lang="en-US" sz="1650" dirty="0"/>
          </a:p>
        </p:txBody>
      </p:sp>
      <p:sp>
        <p:nvSpPr>
          <p:cNvPr id="5" name="Shape 2"/>
          <p:cNvSpPr/>
          <p:nvPr/>
        </p:nvSpPr>
        <p:spPr>
          <a:xfrm>
            <a:off x="6350198" y="3242191"/>
            <a:ext cx="3603308" cy="2042041"/>
          </a:xfrm>
          <a:prstGeom prst="roundRect">
            <a:avLst>
              <a:gd name="adj" fmla="val 4315"/>
            </a:avLst>
          </a:prstGeom>
          <a:solidFill>
            <a:srgbClr val="003180"/>
          </a:solidFill>
          <a:ln w="7620">
            <a:solidFill>
              <a:srgbClr val="194A99"/>
            </a:solidFill>
            <a:prstDash val="solid"/>
          </a:ln>
        </p:spPr>
      </p:sp>
      <p:sp>
        <p:nvSpPr>
          <p:cNvPr id="6" name="Text 3"/>
          <p:cNvSpPr/>
          <p:nvPr/>
        </p:nvSpPr>
        <p:spPr>
          <a:xfrm>
            <a:off x="6567607" y="3459599"/>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Attack Types</a:t>
            </a:r>
            <a:endParaRPr lang="en-US" sz="2050" dirty="0"/>
          </a:p>
        </p:txBody>
      </p:sp>
      <p:sp>
        <p:nvSpPr>
          <p:cNvPr id="7" name="Text 4"/>
          <p:cNvSpPr/>
          <p:nvPr/>
        </p:nvSpPr>
        <p:spPr>
          <a:xfrm>
            <a:off x="6567607" y="3913227"/>
            <a:ext cx="3168491" cy="335637"/>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Malware and ransomware</a:t>
            </a:r>
            <a:endParaRPr lang="en-US" sz="1650" dirty="0"/>
          </a:p>
        </p:txBody>
      </p:sp>
      <p:sp>
        <p:nvSpPr>
          <p:cNvPr id="8" name="Text 5"/>
          <p:cNvSpPr/>
          <p:nvPr/>
        </p:nvSpPr>
        <p:spPr>
          <a:xfrm>
            <a:off x="6567607" y="4322207"/>
            <a:ext cx="3168491" cy="335637"/>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Phishing campaigns</a:t>
            </a:r>
            <a:endParaRPr lang="en-US" sz="1650" dirty="0"/>
          </a:p>
        </p:txBody>
      </p:sp>
      <p:sp>
        <p:nvSpPr>
          <p:cNvPr id="9" name="Text 6"/>
          <p:cNvSpPr/>
          <p:nvPr/>
        </p:nvSpPr>
        <p:spPr>
          <a:xfrm>
            <a:off x="6567607" y="4731187"/>
            <a:ext cx="3168491" cy="335637"/>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DDoS attacks</a:t>
            </a:r>
            <a:endParaRPr lang="en-US" sz="1650" dirty="0"/>
          </a:p>
        </p:txBody>
      </p:sp>
      <p:sp>
        <p:nvSpPr>
          <p:cNvPr id="10" name="Shape 7"/>
          <p:cNvSpPr/>
          <p:nvPr/>
        </p:nvSpPr>
        <p:spPr>
          <a:xfrm>
            <a:off x="10163294" y="3242191"/>
            <a:ext cx="3603308" cy="2042041"/>
          </a:xfrm>
          <a:prstGeom prst="roundRect">
            <a:avLst>
              <a:gd name="adj" fmla="val 4315"/>
            </a:avLst>
          </a:prstGeom>
          <a:solidFill>
            <a:srgbClr val="003180"/>
          </a:solidFill>
          <a:ln w="7620">
            <a:solidFill>
              <a:srgbClr val="194A99"/>
            </a:solidFill>
            <a:prstDash val="solid"/>
          </a:ln>
        </p:spPr>
      </p:sp>
      <p:sp>
        <p:nvSpPr>
          <p:cNvPr id="11" name="Text 8"/>
          <p:cNvSpPr/>
          <p:nvPr/>
        </p:nvSpPr>
        <p:spPr>
          <a:xfrm>
            <a:off x="10380702" y="3459599"/>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Attack Techniques</a:t>
            </a:r>
            <a:endParaRPr lang="en-US" sz="2050" dirty="0"/>
          </a:p>
        </p:txBody>
      </p:sp>
      <p:sp>
        <p:nvSpPr>
          <p:cNvPr id="12" name="Text 9"/>
          <p:cNvSpPr/>
          <p:nvPr/>
        </p:nvSpPr>
        <p:spPr>
          <a:xfrm>
            <a:off x="10380702" y="3913227"/>
            <a:ext cx="3168491" cy="335637"/>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Credential harvesting</a:t>
            </a:r>
            <a:endParaRPr lang="en-US" sz="1650" dirty="0"/>
          </a:p>
        </p:txBody>
      </p:sp>
      <p:sp>
        <p:nvSpPr>
          <p:cNvPr id="13" name="Text 10"/>
          <p:cNvSpPr/>
          <p:nvPr/>
        </p:nvSpPr>
        <p:spPr>
          <a:xfrm>
            <a:off x="10380702" y="4322207"/>
            <a:ext cx="3168491" cy="335637"/>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Privilege escalation</a:t>
            </a:r>
            <a:endParaRPr lang="en-US" sz="1650" dirty="0"/>
          </a:p>
        </p:txBody>
      </p:sp>
      <p:sp>
        <p:nvSpPr>
          <p:cNvPr id="14" name="Text 11"/>
          <p:cNvSpPr/>
          <p:nvPr/>
        </p:nvSpPr>
        <p:spPr>
          <a:xfrm>
            <a:off x="10380702" y="4731187"/>
            <a:ext cx="3168491" cy="335637"/>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Lateral movement</a:t>
            </a:r>
            <a:endParaRPr lang="en-US" sz="1650" dirty="0"/>
          </a:p>
        </p:txBody>
      </p:sp>
      <p:sp>
        <p:nvSpPr>
          <p:cNvPr id="15" name="Shape 12"/>
          <p:cNvSpPr/>
          <p:nvPr/>
        </p:nvSpPr>
        <p:spPr>
          <a:xfrm>
            <a:off x="6350198" y="5494020"/>
            <a:ext cx="7416403" cy="2042041"/>
          </a:xfrm>
          <a:prstGeom prst="roundRect">
            <a:avLst>
              <a:gd name="adj" fmla="val 4315"/>
            </a:avLst>
          </a:prstGeom>
          <a:solidFill>
            <a:srgbClr val="003180"/>
          </a:solidFill>
          <a:ln w="7620">
            <a:solidFill>
              <a:srgbClr val="194A99"/>
            </a:solidFill>
            <a:prstDash val="solid"/>
          </a:ln>
        </p:spPr>
      </p:sp>
      <p:sp>
        <p:nvSpPr>
          <p:cNvPr id="16" name="Text 13"/>
          <p:cNvSpPr/>
          <p:nvPr/>
        </p:nvSpPr>
        <p:spPr>
          <a:xfrm>
            <a:off x="6567607" y="5711428"/>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Key Vulnerabilities</a:t>
            </a:r>
            <a:endParaRPr lang="en-US" sz="2050" dirty="0"/>
          </a:p>
        </p:txBody>
      </p:sp>
      <p:sp>
        <p:nvSpPr>
          <p:cNvPr id="17" name="Text 14"/>
          <p:cNvSpPr/>
          <p:nvPr/>
        </p:nvSpPr>
        <p:spPr>
          <a:xfrm>
            <a:off x="6567607" y="6165056"/>
            <a:ext cx="6981587" cy="335637"/>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APTs targeting enterprises</a:t>
            </a:r>
            <a:endParaRPr lang="en-US" sz="1650" dirty="0"/>
          </a:p>
        </p:txBody>
      </p:sp>
      <p:sp>
        <p:nvSpPr>
          <p:cNvPr id="18" name="Text 15"/>
          <p:cNvSpPr/>
          <p:nvPr/>
        </p:nvSpPr>
        <p:spPr>
          <a:xfrm>
            <a:off x="6567607" y="6574036"/>
            <a:ext cx="6981587" cy="335637"/>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WiFi security gaps</a:t>
            </a:r>
            <a:endParaRPr lang="en-US" sz="1650" dirty="0"/>
          </a:p>
        </p:txBody>
      </p:sp>
      <p:sp>
        <p:nvSpPr>
          <p:cNvPr id="19" name="Text 16"/>
          <p:cNvSpPr/>
          <p:nvPr/>
        </p:nvSpPr>
        <p:spPr>
          <a:xfrm>
            <a:off x="6567607" y="6983016"/>
            <a:ext cx="6981587" cy="335637"/>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Unpatched systems</a:t>
            </a:r>
            <a:endParaRPr lang="en-US" sz="1650" dirty="0"/>
          </a:p>
        </p:txBody>
      </p:sp>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471350B3-4A9D-E6CB-F6F5-9CAA45D61C0E}"/>
                  </a:ext>
                </a:extLst>
              </p14:cNvPr>
              <p14:cNvContentPartPr/>
              <p14:nvPr/>
            </p14:nvContentPartPr>
            <p14:xfrm>
              <a:off x="12873752" y="7928375"/>
              <a:ext cx="1586520" cy="48600"/>
            </p14:xfrm>
          </p:contentPart>
        </mc:Choice>
        <mc:Fallback xmlns="">
          <p:pic>
            <p:nvPicPr>
              <p:cNvPr id="25" name="Ink 24">
                <a:extLst>
                  <a:ext uri="{FF2B5EF4-FFF2-40B4-BE49-F238E27FC236}">
                    <a16:creationId xmlns:a16="http://schemas.microsoft.com/office/drawing/2014/main" id="{471350B3-4A9D-E6CB-F6F5-9CAA45D61C0E}"/>
                  </a:ext>
                </a:extLst>
              </p:cNvPr>
              <p:cNvPicPr/>
              <p:nvPr/>
            </p:nvPicPr>
            <p:blipFill>
              <a:blip r:embed="rId5"/>
              <a:stretch>
                <a:fillRect/>
              </a:stretch>
            </p:blipFill>
            <p:spPr>
              <a:xfrm>
                <a:off x="12820112" y="7820375"/>
                <a:ext cx="16941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04ED83D7-D177-1A54-DCF4-5ECAD326747F}"/>
                  </a:ext>
                </a:extLst>
              </p14:cNvPr>
              <p14:cNvContentPartPr/>
              <p14:nvPr/>
            </p14:nvContentPartPr>
            <p14:xfrm>
              <a:off x="12969872" y="7879775"/>
              <a:ext cx="1484280" cy="25200"/>
            </p14:xfrm>
          </p:contentPart>
        </mc:Choice>
        <mc:Fallback xmlns="">
          <p:pic>
            <p:nvPicPr>
              <p:cNvPr id="26" name="Ink 25">
                <a:extLst>
                  <a:ext uri="{FF2B5EF4-FFF2-40B4-BE49-F238E27FC236}">
                    <a16:creationId xmlns:a16="http://schemas.microsoft.com/office/drawing/2014/main" id="{04ED83D7-D177-1A54-DCF4-5ECAD326747F}"/>
                  </a:ext>
                </a:extLst>
              </p:cNvPr>
              <p:cNvPicPr/>
              <p:nvPr/>
            </p:nvPicPr>
            <p:blipFill>
              <a:blip r:embed="rId7"/>
              <a:stretch>
                <a:fillRect/>
              </a:stretch>
            </p:blipFill>
            <p:spPr>
              <a:xfrm>
                <a:off x="12915872" y="7771775"/>
                <a:ext cx="1591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D0020DEA-A129-AD21-8CE7-4D2D2FD8319E}"/>
                  </a:ext>
                </a:extLst>
              </p14:cNvPr>
              <p14:cNvContentPartPr/>
              <p14:nvPr/>
            </p14:nvContentPartPr>
            <p14:xfrm>
              <a:off x="13018112" y="8047175"/>
              <a:ext cx="1555560" cy="74160"/>
            </p14:xfrm>
          </p:contentPart>
        </mc:Choice>
        <mc:Fallback xmlns="">
          <p:pic>
            <p:nvPicPr>
              <p:cNvPr id="27" name="Ink 26">
                <a:extLst>
                  <a:ext uri="{FF2B5EF4-FFF2-40B4-BE49-F238E27FC236}">
                    <a16:creationId xmlns:a16="http://schemas.microsoft.com/office/drawing/2014/main" id="{D0020DEA-A129-AD21-8CE7-4D2D2FD8319E}"/>
                  </a:ext>
                </a:extLst>
              </p:cNvPr>
              <p:cNvPicPr/>
              <p:nvPr/>
            </p:nvPicPr>
            <p:blipFill>
              <a:blip r:embed="rId9"/>
              <a:stretch>
                <a:fillRect/>
              </a:stretch>
            </p:blipFill>
            <p:spPr>
              <a:xfrm>
                <a:off x="12964472" y="7939535"/>
                <a:ext cx="1663200" cy="2898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2338" y="763429"/>
            <a:ext cx="4998006" cy="388144"/>
          </a:xfrm>
          <a:prstGeom prst="rect">
            <a:avLst/>
          </a:prstGeom>
          <a:noFill/>
          <a:ln/>
        </p:spPr>
        <p:txBody>
          <a:bodyPr wrap="none" lIns="0" tIns="0" rIns="0" bIns="0" rtlCol="0" anchor="t"/>
          <a:lstStyle/>
          <a:p>
            <a:pPr marL="0" indent="0" algn="l">
              <a:lnSpc>
                <a:spcPts val="3050"/>
              </a:lnSpc>
              <a:buNone/>
            </a:pPr>
            <a:r>
              <a:rPr lang="en-US" sz="2400" dirty="0">
                <a:solidFill>
                  <a:srgbClr val="F5F0F0"/>
                </a:solidFill>
                <a:latin typeface="Merriweather" pitchFamily="34" charset="0"/>
                <a:ea typeface="Merriweather" pitchFamily="34" charset="-122"/>
                <a:cs typeface="Merriweather" pitchFamily="34" charset="-120"/>
              </a:rPr>
              <a:t>Security Models and Frameworks</a:t>
            </a:r>
            <a:endParaRPr lang="en-US" sz="2400" dirty="0"/>
          </a:p>
        </p:txBody>
      </p:sp>
      <p:sp>
        <p:nvSpPr>
          <p:cNvPr id="4" name="Text 1"/>
          <p:cNvSpPr/>
          <p:nvPr/>
        </p:nvSpPr>
        <p:spPr>
          <a:xfrm>
            <a:off x="6322338" y="1213604"/>
            <a:ext cx="6546652" cy="485180"/>
          </a:xfrm>
          <a:prstGeom prst="rect">
            <a:avLst/>
          </a:prstGeom>
          <a:noFill/>
          <a:ln/>
        </p:spPr>
        <p:txBody>
          <a:bodyPr wrap="none" lIns="0" tIns="0" rIns="0" bIns="0" rtlCol="0" anchor="t"/>
          <a:lstStyle/>
          <a:p>
            <a:pPr marL="0" indent="0" algn="l">
              <a:lnSpc>
                <a:spcPts val="3800"/>
              </a:lnSpc>
              <a:buNone/>
            </a:pPr>
            <a:r>
              <a:rPr lang="en-US" sz="3050" dirty="0">
                <a:solidFill>
                  <a:srgbClr val="F5F0F0"/>
                </a:solidFill>
                <a:latin typeface="Merriweather" pitchFamily="34" charset="0"/>
                <a:ea typeface="Merriweather" pitchFamily="34" charset="-122"/>
                <a:cs typeface="Merriweather" pitchFamily="34" charset="-120"/>
              </a:rPr>
              <a:t>Building Your Defense Architecture</a:t>
            </a:r>
            <a:endParaRPr lang="en-US" sz="3050" dirty="0"/>
          </a:p>
        </p:txBody>
      </p:sp>
      <p:sp>
        <p:nvSpPr>
          <p:cNvPr id="5" name="Text 2"/>
          <p:cNvSpPr/>
          <p:nvPr/>
        </p:nvSpPr>
        <p:spPr>
          <a:xfrm>
            <a:off x="6322338" y="1931670"/>
            <a:ext cx="7472124" cy="745093"/>
          </a:xfrm>
          <a:prstGeom prst="rect">
            <a:avLst/>
          </a:prstGeom>
          <a:noFill/>
          <a:ln/>
        </p:spPr>
        <p:txBody>
          <a:bodyPr wrap="squar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Effective cybersecurity requires a structured approach. Security models provide the conceptual framework for defense-in-depth strategies, ensuring multiple layers of protection regardless of where attacks originate.</a:t>
            </a:r>
            <a:endParaRPr lang="en-US" sz="1200" dirty="0"/>
          </a:p>
        </p:txBody>
      </p:sp>
      <p:pic>
        <p:nvPicPr>
          <p:cNvPr id="6" name="Image 1" descr="preencoded.png"/>
          <p:cNvPicPr>
            <a:picLocks noChangeAspect="1"/>
          </p:cNvPicPr>
          <p:nvPr/>
        </p:nvPicPr>
        <p:blipFill>
          <a:blip r:embed="rId4"/>
          <a:stretch>
            <a:fillRect/>
          </a:stretch>
        </p:blipFill>
        <p:spPr>
          <a:xfrm>
            <a:off x="6322338" y="2851428"/>
            <a:ext cx="465773" cy="1143000"/>
          </a:xfrm>
          <a:prstGeom prst="rect">
            <a:avLst/>
          </a:prstGeom>
        </p:spPr>
      </p:pic>
      <p:sp>
        <p:nvSpPr>
          <p:cNvPr id="7" name="Text 3"/>
          <p:cNvSpPr/>
          <p:nvPr/>
        </p:nvSpPr>
        <p:spPr>
          <a:xfrm>
            <a:off x="6943368" y="3006685"/>
            <a:ext cx="1940719" cy="242530"/>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Prevention</a:t>
            </a:r>
            <a:endParaRPr lang="en-US" sz="1500" dirty="0"/>
          </a:p>
        </p:txBody>
      </p:sp>
      <p:sp>
        <p:nvSpPr>
          <p:cNvPr id="8" name="Text 4"/>
          <p:cNvSpPr/>
          <p:nvPr/>
        </p:nvSpPr>
        <p:spPr>
          <a:xfrm>
            <a:off x="6943368" y="3342322"/>
            <a:ext cx="6851094" cy="496729"/>
          </a:xfrm>
          <a:prstGeom prst="rect">
            <a:avLst/>
          </a:prstGeom>
          <a:noFill/>
          <a:ln/>
        </p:spPr>
        <p:txBody>
          <a:bodyPr wrap="squar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Block threats before they reach systems through firewalls, intrusion prevention, and access controls.</a:t>
            </a:r>
            <a:endParaRPr lang="en-US" sz="1200" dirty="0"/>
          </a:p>
        </p:txBody>
      </p:sp>
      <p:pic>
        <p:nvPicPr>
          <p:cNvPr id="9" name="Image 2" descr="preencoded.png"/>
          <p:cNvPicPr>
            <a:picLocks noChangeAspect="1"/>
          </p:cNvPicPr>
          <p:nvPr/>
        </p:nvPicPr>
        <p:blipFill>
          <a:blip r:embed="rId5"/>
          <a:stretch>
            <a:fillRect/>
          </a:stretch>
        </p:blipFill>
        <p:spPr>
          <a:xfrm>
            <a:off x="6555224" y="4149566"/>
            <a:ext cx="465773" cy="1143000"/>
          </a:xfrm>
          <a:prstGeom prst="rect">
            <a:avLst/>
          </a:prstGeom>
        </p:spPr>
      </p:pic>
      <p:sp>
        <p:nvSpPr>
          <p:cNvPr id="10" name="Text 5"/>
          <p:cNvSpPr/>
          <p:nvPr/>
        </p:nvSpPr>
        <p:spPr>
          <a:xfrm>
            <a:off x="7176254" y="4304824"/>
            <a:ext cx="1940719" cy="242530"/>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Detection</a:t>
            </a:r>
            <a:endParaRPr lang="en-US" sz="1500" dirty="0"/>
          </a:p>
        </p:txBody>
      </p:sp>
      <p:sp>
        <p:nvSpPr>
          <p:cNvPr id="11" name="Text 6"/>
          <p:cNvSpPr/>
          <p:nvPr/>
        </p:nvSpPr>
        <p:spPr>
          <a:xfrm>
            <a:off x="7176254" y="4640461"/>
            <a:ext cx="6618208" cy="248364"/>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Identify malicious activity in real time using monitoring tools and behavioral analysis.</a:t>
            </a:r>
            <a:endParaRPr lang="en-US" sz="1200" dirty="0"/>
          </a:p>
        </p:txBody>
      </p:sp>
      <p:pic>
        <p:nvPicPr>
          <p:cNvPr id="12" name="Image 3" descr="preencoded.png"/>
          <p:cNvPicPr>
            <a:picLocks noChangeAspect="1"/>
          </p:cNvPicPr>
          <p:nvPr/>
        </p:nvPicPr>
        <p:blipFill>
          <a:blip r:embed="rId5"/>
          <a:stretch>
            <a:fillRect/>
          </a:stretch>
        </p:blipFill>
        <p:spPr>
          <a:xfrm>
            <a:off x="6788110" y="5236369"/>
            <a:ext cx="465773" cy="1143000"/>
          </a:xfrm>
          <a:prstGeom prst="rect">
            <a:avLst/>
          </a:prstGeom>
        </p:spPr>
      </p:pic>
      <p:sp>
        <p:nvSpPr>
          <p:cNvPr id="13" name="Text 7"/>
          <p:cNvSpPr/>
          <p:nvPr/>
        </p:nvSpPr>
        <p:spPr>
          <a:xfrm>
            <a:off x="7409140" y="5391626"/>
            <a:ext cx="1940719" cy="242530"/>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Response</a:t>
            </a:r>
            <a:endParaRPr lang="en-US" sz="1500" dirty="0"/>
          </a:p>
        </p:txBody>
      </p:sp>
      <p:sp>
        <p:nvSpPr>
          <p:cNvPr id="14" name="Text 8"/>
          <p:cNvSpPr/>
          <p:nvPr/>
        </p:nvSpPr>
        <p:spPr>
          <a:xfrm>
            <a:off x="7409140" y="5727263"/>
            <a:ext cx="6385322" cy="248364"/>
          </a:xfrm>
          <a:prstGeom prst="rect">
            <a:avLst/>
          </a:prstGeom>
          <a:noFill/>
          <a:ln/>
        </p:spPr>
        <p:txBody>
          <a:bodyPr wrap="non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Contain and remediate incidents quickly to minimize damage and recovery time.</a:t>
            </a:r>
            <a:endParaRPr lang="en-US" sz="1200" dirty="0"/>
          </a:p>
        </p:txBody>
      </p:sp>
      <p:pic>
        <p:nvPicPr>
          <p:cNvPr id="15" name="Image 4" descr="preencoded.png"/>
          <p:cNvPicPr>
            <a:picLocks noChangeAspect="1"/>
          </p:cNvPicPr>
          <p:nvPr/>
        </p:nvPicPr>
        <p:blipFill>
          <a:blip r:embed="rId4"/>
          <a:stretch>
            <a:fillRect/>
          </a:stretch>
        </p:blipFill>
        <p:spPr>
          <a:xfrm>
            <a:off x="7020997" y="6323171"/>
            <a:ext cx="465773" cy="1143000"/>
          </a:xfrm>
          <a:prstGeom prst="rect">
            <a:avLst/>
          </a:prstGeom>
        </p:spPr>
      </p:pic>
      <p:sp>
        <p:nvSpPr>
          <p:cNvPr id="16" name="Text 9"/>
          <p:cNvSpPr/>
          <p:nvPr/>
        </p:nvSpPr>
        <p:spPr>
          <a:xfrm>
            <a:off x="7642027" y="6478429"/>
            <a:ext cx="1940719" cy="242530"/>
          </a:xfrm>
          <a:prstGeom prst="rect">
            <a:avLst/>
          </a:prstGeom>
          <a:noFill/>
          <a:ln/>
        </p:spPr>
        <p:txBody>
          <a:bodyPr wrap="none" lIns="0" tIns="0" rIns="0" bIns="0" rtlCol="0" anchor="t"/>
          <a:lstStyle/>
          <a:p>
            <a:pPr marL="0" indent="0" algn="l">
              <a:lnSpc>
                <a:spcPts val="1900"/>
              </a:lnSpc>
              <a:buNone/>
            </a:pPr>
            <a:r>
              <a:rPr lang="en-US" sz="1500" dirty="0">
                <a:solidFill>
                  <a:srgbClr val="E2E6E9"/>
                </a:solidFill>
                <a:latin typeface="Merriweather" pitchFamily="34" charset="0"/>
                <a:ea typeface="Merriweather" pitchFamily="34" charset="-122"/>
                <a:cs typeface="Merriweather" pitchFamily="34" charset="-120"/>
              </a:rPr>
              <a:t>Recovery</a:t>
            </a:r>
            <a:endParaRPr lang="en-US" sz="1500" dirty="0"/>
          </a:p>
        </p:txBody>
      </p:sp>
      <p:sp>
        <p:nvSpPr>
          <p:cNvPr id="17" name="Text 10"/>
          <p:cNvSpPr/>
          <p:nvPr/>
        </p:nvSpPr>
        <p:spPr>
          <a:xfrm>
            <a:off x="7642027" y="6814066"/>
            <a:ext cx="6152436" cy="496729"/>
          </a:xfrm>
          <a:prstGeom prst="rect">
            <a:avLst/>
          </a:prstGeom>
          <a:noFill/>
          <a:ln/>
        </p:spPr>
        <p:txBody>
          <a:bodyPr wrap="square" lIns="0" tIns="0" rIns="0" bIns="0" rtlCol="0" anchor="t"/>
          <a:lstStyle/>
          <a:p>
            <a:pPr marL="0" indent="0" algn="l">
              <a:lnSpc>
                <a:spcPts val="1950"/>
              </a:lnSpc>
              <a:buNone/>
            </a:pPr>
            <a:r>
              <a:rPr lang="en-US" sz="1200" dirty="0">
                <a:solidFill>
                  <a:srgbClr val="E2E6E9"/>
                </a:solidFill>
                <a:latin typeface="Merriweather" pitchFamily="34" charset="0"/>
                <a:ea typeface="Merriweather" pitchFamily="34" charset="-122"/>
                <a:cs typeface="Merriweather" pitchFamily="34" charset="-120"/>
              </a:rPr>
              <a:t>Restore systems and data to normal operations while maintaining integrity and security.</a:t>
            </a:r>
            <a:endParaRPr lang="en-US" sz="1200" dirty="0"/>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D62C15D3-7E0A-4FFC-5A09-05143A935718}"/>
                  </a:ext>
                </a:extLst>
              </p14:cNvPr>
              <p14:cNvContentPartPr/>
              <p14:nvPr/>
            </p14:nvContentPartPr>
            <p14:xfrm>
              <a:off x="12934232" y="7951415"/>
              <a:ext cx="1515600" cy="51480"/>
            </p14:xfrm>
          </p:contentPart>
        </mc:Choice>
        <mc:Fallback xmlns="">
          <p:pic>
            <p:nvPicPr>
              <p:cNvPr id="18" name="Ink 17">
                <a:extLst>
                  <a:ext uri="{FF2B5EF4-FFF2-40B4-BE49-F238E27FC236}">
                    <a16:creationId xmlns:a16="http://schemas.microsoft.com/office/drawing/2014/main" id="{D62C15D3-7E0A-4FFC-5A09-05143A935718}"/>
                  </a:ext>
                </a:extLst>
              </p:cNvPr>
              <p:cNvPicPr/>
              <p:nvPr/>
            </p:nvPicPr>
            <p:blipFill>
              <a:blip r:embed="rId7"/>
              <a:stretch>
                <a:fillRect/>
              </a:stretch>
            </p:blipFill>
            <p:spPr>
              <a:xfrm>
                <a:off x="12880232" y="7843775"/>
                <a:ext cx="16232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5C28D079-34C7-1560-4E7D-84B73BC87A98}"/>
                  </a:ext>
                </a:extLst>
              </p14:cNvPr>
              <p14:cNvContentPartPr/>
              <p14:nvPr/>
            </p14:nvContentPartPr>
            <p14:xfrm>
              <a:off x="12861872" y="7831175"/>
              <a:ext cx="1683360" cy="98280"/>
            </p14:xfrm>
          </p:contentPart>
        </mc:Choice>
        <mc:Fallback xmlns="">
          <p:pic>
            <p:nvPicPr>
              <p:cNvPr id="19" name="Ink 18">
                <a:extLst>
                  <a:ext uri="{FF2B5EF4-FFF2-40B4-BE49-F238E27FC236}">
                    <a16:creationId xmlns:a16="http://schemas.microsoft.com/office/drawing/2014/main" id="{5C28D079-34C7-1560-4E7D-84B73BC87A98}"/>
                  </a:ext>
                </a:extLst>
              </p:cNvPr>
              <p:cNvPicPr/>
              <p:nvPr/>
            </p:nvPicPr>
            <p:blipFill>
              <a:blip r:embed="rId9"/>
              <a:stretch>
                <a:fillRect/>
              </a:stretch>
            </p:blipFill>
            <p:spPr>
              <a:xfrm>
                <a:off x="12807872" y="7723535"/>
                <a:ext cx="17910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115BF155-BBA1-1A32-34F5-E5BC830B92E2}"/>
                  </a:ext>
                </a:extLst>
              </p14:cNvPr>
              <p14:cNvContentPartPr/>
              <p14:nvPr/>
            </p14:nvContentPartPr>
            <p14:xfrm>
              <a:off x="13090472" y="8060495"/>
              <a:ext cx="1179360" cy="73440"/>
            </p14:xfrm>
          </p:contentPart>
        </mc:Choice>
        <mc:Fallback xmlns="">
          <p:pic>
            <p:nvPicPr>
              <p:cNvPr id="20" name="Ink 19">
                <a:extLst>
                  <a:ext uri="{FF2B5EF4-FFF2-40B4-BE49-F238E27FC236}">
                    <a16:creationId xmlns:a16="http://schemas.microsoft.com/office/drawing/2014/main" id="{115BF155-BBA1-1A32-34F5-E5BC830B92E2}"/>
                  </a:ext>
                </a:extLst>
              </p:cNvPr>
              <p:cNvPicPr/>
              <p:nvPr/>
            </p:nvPicPr>
            <p:blipFill>
              <a:blip r:embed="rId11"/>
              <a:stretch>
                <a:fillRect/>
              </a:stretch>
            </p:blipFill>
            <p:spPr>
              <a:xfrm>
                <a:off x="13036472" y="7952495"/>
                <a:ext cx="1287000" cy="2890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20089"/>
          </a:xfrm>
          <a:prstGeom prst="rect">
            <a:avLst/>
          </a:prstGeom>
        </p:spPr>
      </p:pic>
      <p:sp>
        <p:nvSpPr>
          <p:cNvPr id="3" name="Text 0"/>
          <p:cNvSpPr/>
          <p:nvPr/>
        </p:nvSpPr>
        <p:spPr>
          <a:xfrm>
            <a:off x="863084" y="3298150"/>
            <a:ext cx="7431286" cy="654963"/>
          </a:xfrm>
          <a:prstGeom prst="rect">
            <a:avLst/>
          </a:prstGeom>
          <a:noFill/>
          <a:ln/>
        </p:spPr>
        <p:txBody>
          <a:bodyPr wrap="none" lIns="0" tIns="0" rIns="0" bIns="0" rtlCol="0" anchor="t"/>
          <a:lstStyle/>
          <a:p>
            <a:pPr marL="0" indent="0" algn="l">
              <a:lnSpc>
                <a:spcPts val="5150"/>
              </a:lnSpc>
              <a:buNone/>
            </a:pPr>
            <a:r>
              <a:rPr lang="en-US" sz="4100" dirty="0">
                <a:solidFill>
                  <a:srgbClr val="F5F0F0"/>
                </a:solidFill>
                <a:latin typeface="Merriweather" pitchFamily="34" charset="0"/>
                <a:ea typeface="Merriweather" pitchFamily="34" charset="-122"/>
                <a:cs typeface="Merriweather" pitchFamily="34" charset="-120"/>
              </a:rPr>
              <a:t>Cloud Security Fundamentals</a:t>
            </a:r>
            <a:endParaRPr lang="en-US" sz="4100" dirty="0"/>
          </a:p>
        </p:txBody>
      </p:sp>
      <p:sp>
        <p:nvSpPr>
          <p:cNvPr id="4" name="Text 1"/>
          <p:cNvSpPr/>
          <p:nvPr/>
        </p:nvSpPr>
        <p:spPr>
          <a:xfrm>
            <a:off x="863084" y="4267438"/>
            <a:ext cx="12904232" cy="670798"/>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Cloud computing transforms infrastructure delivery, but introduces new security considerations. Modern cloud-native technologies require updated security approaches that address shared responsibility models and containerized workloads.</a:t>
            </a:r>
            <a:endParaRPr lang="en-US" sz="1650" dirty="0"/>
          </a:p>
        </p:txBody>
      </p:sp>
      <p:sp>
        <p:nvSpPr>
          <p:cNvPr id="5" name="Text 2"/>
          <p:cNvSpPr/>
          <p:nvPr/>
        </p:nvSpPr>
        <p:spPr>
          <a:xfrm>
            <a:off x="863084" y="5383530"/>
            <a:ext cx="3310533" cy="327541"/>
          </a:xfrm>
          <a:prstGeom prst="rect">
            <a:avLst/>
          </a:prstGeom>
          <a:noFill/>
          <a:ln/>
        </p:spPr>
        <p:txBody>
          <a:bodyPr wrap="none" lIns="0" tIns="0" rIns="0" bIns="0" rtlCol="0" anchor="t"/>
          <a:lstStyle/>
          <a:p>
            <a:pPr marL="0" indent="0" algn="l">
              <a:lnSpc>
                <a:spcPts val="2550"/>
              </a:lnSpc>
              <a:buNone/>
            </a:pPr>
            <a:r>
              <a:rPr lang="en-US" sz="2050" dirty="0">
                <a:solidFill>
                  <a:srgbClr val="F5F0F0"/>
                </a:solidFill>
                <a:latin typeface="Merriweather" pitchFamily="34" charset="0"/>
                <a:ea typeface="Merriweather" pitchFamily="34" charset="-122"/>
                <a:cs typeface="Merriweather" pitchFamily="34" charset="-120"/>
              </a:rPr>
              <a:t>Cloud Computing Benefits</a:t>
            </a:r>
            <a:endParaRPr lang="en-US" sz="2050" dirty="0"/>
          </a:p>
        </p:txBody>
      </p:sp>
      <p:sp>
        <p:nvSpPr>
          <p:cNvPr id="6" name="Text 3"/>
          <p:cNvSpPr/>
          <p:nvPr/>
        </p:nvSpPr>
        <p:spPr>
          <a:xfrm>
            <a:off x="863084" y="5920621"/>
            <a:ext cx="6196489" cy="335399"/>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Scalability and flexibility</a:t>
            </a:r>
            <a:endParaRPr lang="en-US" sz="1650" dirty="0"/>
          </a:p>
        </p:txBody>
      </p:sp>
      <p:sp>
        <p:nvSpPr>
          <p:cNvPr id="7" name="Text 4"/>
          <p:cNvSpPr/>
          <p:nvPr/>
        </p:nvSpPr>
        <p:spPr>
          <a:xfrm>
            <a:off x="863084" y="6329363"/>
            <a:ext cx="6196489" cy="335399"/>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Cost efficiency</a:t>
            </a:r>
            <a:endParaRPr lang="en-US" sz="1650" dirty="0"/>
          </a:p>
        </p:txBody>
      </p:sp>
      <p:sp>
        <p:nvSpPr>
          <p:cNvPr id="8" name="Text 5"/>
          <p:cNvSpPr/>
          <p:nvPr/>
        </p:nvSpPr>
        <p:spPr>
          <a:xfrm>
            <a:off x="863084" y="6738104"/>
            <a:ext cx="6196489" cy="335399"/>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Global accessibility</a:t>
            </a:r>
            <a:endParaRPr lang="en-US" sz="1650" dirty="0"/>
          </a:p>
        </p:txBody>
      </p:sp>
      <p:sp>
        <p:nvSpPr>
          <p:cNvPr id="9" name="Text 6"/>
          <p:cNvSpPr/>
          <p:nvPr/>
        </p:nvSpPr>
        <p:spPr>
          <a:xfrm>
            <a:off x="863084" y="7146846"/>
            <a:ext cx="6196489" cy="335399"/>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Reduced capital expenses</a:t>
            </a:r>
            <a:endParaRPr lang="en-US" sz="1650" dirty="0"/>
          </a:p>
        </p:txBody>
      </p:sp>
      <p:sp>
        <p:nvSpPr>
          <p:cNvPr id="10" name="Text 7"/>
          <p:cNvSpPr/>
          <p:nvPr/>
        </p:nvSpPr>
        <p:spPr>
          <a:xfrm>
            <a:off x="7578447" y="5383530"/>
            <a:ext cx="3009424" cy="327541"/>
          </a:xfrm>
          <a:prstGeom prst="rect">
            <a:avLst/>
          </a:prstGeom>
          <a:noFill/>
          <a:ln/>
        </p:spPr>
        <p:txBody>
          <a:bodyPr wrap="none" lIns="0" tIns="0" rIns="0" bIns="0" rtlCol="0" anchor="t"/>
          <a:lstStyle/>
          <a:p>
            <a:pPr marL="0" indent="0" algn="l">
              <a:lnSpc>
                <a:spcPts val="2550"/>
              </a:lnSpc>
              <a:buNone/>
            </a:pPr>
            <a:r>
              <a:rPr lang="en-US" sz="2050" dirty="0">
                <a:solidFill>
                  <a:srgbClr val="F5F0F0"/>
                </a:solidFill>
                <a:latin typeface="Merriweather" pitchFamily="34" charset="0"/>
                <a:ea typeface="Merriweather" pitchFamily="34" charset="-122"/>
                <a:cs typeface="Merriweather" pitchFamily="34" charset="-120"/>
              </a:rPr>
              <a:t>Security Considerations</a:t>
            </a:r>
            <a:endParaRPr lang="en-US" sz="2050" dirty="0"/>
          </a:p>
        </p:txBody>
      </p:sp>
      <p:sp>
        <p:nvSpPr>
          <p:cNvPr id="11" name="Text 8"/>
          <p:cNvSpPr/>
          <p:nvPr/>
        </p:nvSpPr>
        <p:spPr>
          <a:xfrm>
            <a:off x="7578447" y="5920621"/>
            <a:ext cx="6196489" cy="335399"/>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Shared responsibility</a:t>
            </a:r>
            <a:endParaRPr lang="en-US" sz="1650" dirty="0"/>
          </a:p>
        </p:txBody>
      </p:sp>
      <p:sp>
        <p:nvSpPr>
          <p:cNvPr id="12" name="Text 9"/>
          <p:cNvSpPr/>
          <p:nvPr/>
        </p:nvSpPr>
        <p:spPr>
          <a:xfrm>
            <a:off x="7578447" y="6329363"/>
            <a:ext cx="6196489" cy="335399"/>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Data residency requirements</a:t>
            </a:r>
            <a:endParaRPr lang="en-US" sz="1650" dirty="0"/>
          </a:p>
        </p:txBody>
      </p:sp>
      <p:sp>
        <p:nvSpPr>
          <p:cNvPr id="13" name="Text 10"/>
          <p:cNvSpPr/>
          <p:nvPr/>
        </p:nvSpPr>
        <p:spPr>
          <a:xfrm>
            <a:off x="7489626" y="6738104"/>
            <a:ext cx="6196489" cy="335399"/>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Compliance obligations</a:t>
            </a:r>
            <a:endParaRPr lang="en-US" sz="1650" dirty="0"/>
          </a:p>
        </p:txBody>
      </p:sp>
      <p:sp>
        <p:nvSpPr>
          <p:cNvPr id="14" name="Text 11"/>
          <p:cNvSpPr/>
          <p:nvPr/>
        </p:nvSpPr>
        <p:spPr>
          <a:xfrm>
            <a:off x="7578447" y="7146846"/>
            <a:ext cx="6196489" cy="335399"/>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E2E6E9"/>
                </a:solidFill>
                <a:latin typeface="Merriweather" pitchFamily="34" charset="0"/>
                <a:ea typeface="Merriweather" pitchFamily="34" charset="-122"/>
                <a:cs typeface="Merriweather" pitchFamily="34" charset="-120"/>
              </a:rPr>
              <a:t>Identity and access management</a:t>
            </a:r>
            <a:endParaRPr lang="en-US" sz="1650" dirty="0"/>
          </a:p>
        </p:txBody>
      </p:sp>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B73D7FAE-CEB5-E73C-D8E8-5E2C3C3AB979}"/>
                  </a:ext>
                </a:extLst>
              </p14:cNvPr>
              <p14:cNvContentPartPr/>
              <p14:nvPr/>
            </p14:nvContentPartPr>
            <p14:xfrm>
              <a:off x="12993632" y="7940615"/>
              <a:ext cx="360" cy="360"/>
            </p14:xfrm>
          </p:contentPart>
        </mc:Choice>
        <mc:Fallback>
          <p:pic>
            <p:nvPicPr>
              <p:cNvPr id="18" name="Ink 17">
                <a:extLst>
                  <a:ext uri="{FF2B5EF4-FFF2-40B4-BE49-F238E27FC236}">
                    <a16:creationId xmlns:a16="http://schemas.microsoft.com/office/drawing/2014/main" id="{B73D7FAE-CEB5-E73C-D8E8-5E2C3C3AB979}"/>
                  </a:ext>
                </a:extLst>
              </p:cNvPr>
              <p:cNvPicPr/>
              <p:nvPr/>
            </p:nvPicPr>
            <p:blipFill>
              <a:blip r:embed="rId5"/>
              <a:stretch>
                <a:fillRect/>
              </a:stretch>
            </p:blipFill>
            <p:spPr>
              <a:xfrm>
                <a:off x="12939992" y="7832975"/>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9" name="Ink 18">
                <a:extLst>
                  <a:ext uri="{FF2B5EF4-FFF2-40B4-BE49-F238E27FC236}">
                    <a16:creationId xmlns:a16="http://schemas.microsoft.com/office/drawing/2014/main" id="{3529B252-2F75-6E36-FA99-744BCBECD302}"/>
                  </a:ext>
                </a:extLst>
              </p14:cNvPr>
              <p14:cNvContentPartPr/>
              <p14:nvPr/>
            </p14:nvContentPartPr>
            <p14:xfrm>
              <a:off x="12993632" y="7940615"/>
              <a:ext cx="360" cy="360"/>
            </p14:xfrm>
          </p:contentPart>
        </mc:Choice>
        <mc:Fallback>
          <p:pic>
            <p:nvPicPr>
              <p:cNvPr id="19" name="Ink 18">
                <a:extLst>
                  <a:ext uri="{FF2B5EF4-FFF2-40B4-BE49-F238E27FC236}">
                    <a16:creationId xmlns:a16="http://schemas.microsoft.com/office/drawing/2014/main" id="{3529B252-2F75-6E36-FA99-744BCBECD302}"/>
                  </a:ext>
                </a:extLst>
              </p:cNvPr>
              <p:cNvPicPr/>
              <p:nvPr/>
            </p:nvPicPr>
            <p:blipFill>
              <a:blip r:embed="rId5"/>
              <a:stretch>
                <a:fillRect/>
              </a:stretch>
            </p:blipFill>
            <p:spPr>
              <a:xfrm>
                <a:off x="12939992" y="7832975"/>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Ink 20">
                <a:extLst>
                  <a:ext uri="{FF2B5EF4-FFF2-40B4-BE49-F238E27FC236}">
                    <a16:creationId xmlns:a16="http://schemas.microsoft.com/office/drawing/2014/main" id="{D7C22F81-F7AB-D7CE-433A-CC4199AA2C81}"/>
                  </a:ext>
                </a:extLst>
              </p14:cNvPr>
              <p14:cNvContentPartPr/>
              <p14:nvPr/>
            </p14:nvContentPartPr>
            <p14:xfrm>
              <a:off x="12993632" y="7940615"/>
              <a:ext cx="1360440" cy="720"/>
            </p14:xfrm>
          </p:contentPart>
        </mc:Choice>
        <mc:Fallback>
          <p:pic>
            <p:nvPicPr>
              <p:cNvPr id="21" name="Ink 20">
                <a:extLst>
                  <a:ext uri="{FF2B5EF4-FFF2-40B4-BE49-F238E27FC236}">
                    <a16:creationId xmlns:a16="http://schemas.microsoft.com/office/drawing/2014/main" id="{D7C22F81-F7AB-D7CE-433A-CC4199AA2C81}"/>
                  </a:ext>
                </a:extLst>
              </p:cNvPr>
              <p:cNvPicPr/>
              <p:nvPr/>
            </p:nvPicPr>
            <p:blipFill>
              <a:blip r:embed="rId8"/>
              <a:stretch>
                <a:fillRect/>
              </a:stretch>
            </p:blipFill>
            <p:spPr>
              <a:xfrm>
                <a:off x="12939632" y="7724615"/>
                <a:ext cx="146808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BC05A037-F09C-3C09-216A-4CFEEAC189FD}"/>
                  </a:ext>
                </a:extLst>
              </p14:cNvPr>
              <p14:cNvContentPartPr/>
              <p14:nvPr/>
            </p14:nvContentPartPr>
            <p14:xfrm>
              <a:off x="12909752" y="7831535"/>
              <a:ext cx="1614960" cy="196200"/>
            </p14:xfrm>
          </p:contentPart>
        </mc:Choice>
        <mc:Fallback>
          <p:pic>
            <p:nvPicPr>
              <p:cNvPr id="22" name="Ink 21">
                <a:extLst>
                  <a:ext uri="{FF2B5EF4-FFF2-40B4-BE49-F238E27FC236}">
                    <a16:creationId xmlns:a16="http://schemas.microsoft.com/office/drawing/2014/main" id="{BC05A037-F09C-3C09-216A-4CFEEAC189FD}"/>
                  </a:ext>
                </a:extLst>
              </p:cNvPr>
              <p:cNvPicPr/>
              <p:nvPr/>
            </p:nvPicPr>
            <p:blipFill>
              <a:blip r:embed="rId10"/>
              <a:stretch>
                <a:fillRect/>
              </a:stretch>
            </p:blipFill>
            <p:spPr>
              <a:xfrm>
                <a:off x="12855752" y="7723895"/>
                <a:ext cx="1722600" cy="4118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7928" y="784979"/>
            <a:ext cx="4359235" cy="367546"/>
          </a:xfrm>
          <a:prstGeom prst="rect">
            <a:avLst/>
          </a:prstGeom>
          <a:noFill/>
          <a:ln/>
        </p:spPr>
        <p:txBody>
          <a:bodyPr wrap="none" lIns="0" tIns="0" rIns="0" bIns="0" rtlCol="0" anchor="t"/>
          <a:lstStyle/>
          <a:p>
            <a:pPr marL="0" indent="0" algn="l">
              <a:lnSpc>
                <a:spcPts val="2850"/>
              </a:lnSpc>
              <a:buNone/>
            </a:pPr>
            <a:r>
              <a:rPr lang="en-US" sz="2300" dirty="0">
                <a:solidFill>
                  <a:srgbClr val="F5F0F0"/>
                </a:solidFill>
                <a:latin typeface="Merriweather" pitchFamily="34" charset="0"/>
                <a:ea typeface="Merriweather" pitchFamily="34" charset="-122"/>
                <a:cs typeface="Merriweather" pitchFamily="34" charset="-120"/>
              </a:rPr>
              <a:t>Cloud-Native Security Strategy</a:t>
            </a:r>
            <a:endParaRPr lang="en-US" sz="2300" dirty="0"/>
          </a:p>
        </p:txBody>
      </p:sp>
      <p:sp>
        <p:nvSpPr>
          <p:cNvPr id="4" name="Text 1"/>
          <p:cNvSpPr/>
          <p:nvPr/>
        </p:nvSpPr>
        <p:spPr>
          <a:xfrm>
            <a:off x="6277928" y="1211223"/>
            <a:ext cx="6914793" cy="459343"/>
          </a:xfrm>
          <a:prstGeom prst="rect">
            <a:avLst/>
          </a:prstGeom>
          <a:noFill/>
          <a:ln/>
        </p:spPr>
        <p:txBody>
          <a:bodyPr wrap="none" lIns="0" tIns="0" rIns="0" bIns="0" rtlCol="0" anchor="t"/>
          <a:lstStyle/>
          <a:p>
            <a:pPr marL="0" indent="0" algn="l">
              <a:lnSpc>
                <a:spcPts val="3600"/>
              </a:lnSpc>
              <a:buNone/>
            </a:pPr>
            <a:r>
              <a:rPr lang="en-US" sz="2850" dirty="0">
                <a:solidFill>
                  <a:srgbClr val="F5F0F0"/>
                </a:solidFill>
                <a:latin typeface="Merriweather" pitchFamily="34" charset="0"/>
                <a:ea typeface="Merriweather" pitchFamily="34" charset="-122"/>
                <a:cs typeface="Merriweather" pitchFamily="34" charset="-120"/>
              </a:rPr>
              <a:t>Protecting Modern Cloud Architectures</a:t>
            </a:r>
            <a:endParaRPr lang="en-US" sz="2850" dirty="0"/>
          </a:p>
        </p:txBody>
      </p:sp>
      <p:sp>
        <p:nvSpPr>
          <p:cNvPr id="5" name="Text 2"/>
          <p:cNvSpPr/>
          <p:nvPr/>
        </p:nvSpPr>
        <p:spPr>
          <a:xfrm>
            <a:off x="6277928" y="1891070"/>
            <a:ext cx="7560945" cy="705803"/>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Cloud-native technologies like containers and microservices require evolved security strategies. Hybrid data center security bridges on-premises and cloud environments, while Zero Trust access solutions ensure secure connectivity regardless of location.</a:t>
            </a:r>
            <a:endParaRPr lang="en-US" sz="1150" dirty="0"/>
          </a:p>
        </p:txBody>
      </p:sp>
      <p:sp>
        <p:nvSpPr>
          <p:cNvPr id="6" name="Text 3"/>
          <p:cNvSpPr/>
          <p:nvPr/>
        </p:nvSpPr>
        <p:spPr>
          <a:xfrm>
            <a:off x="6277928" y="2762250"/>
            <a:ext cx="146923" cy="183713"/>
          </a:xfrm>
          <a:prstGeom prst="rect">
            <a:avLst/>
          </a:prstGeom>
          <a:noFill/>
          <a:ln/>
        </p:spPr>
        <p:txBody>
          <a:bodyPr wrap="none" lIns="0" tIns="0" rIns="0" bIns="0" rtlCol="0" anchor="t"/>
          <a:lstStyle/>
          <a:p>
            <a:pPr marL="0" indent="0" algn="l">
              <a:lnSpc>
                <a:spcPts val="1850"/>
              </a:lnSpc>
              <a:buNone/>
            </a:pPr>
            <a:r>
              <a:rPr lang="en-US" sz="1150" dirty="0">
                <a:solidFill>
                  <a:srgbClr val="E2E6E9"/>
                </a:solidFill>
                <a:latin typeface="Merriweather Light" pitchFamily="34" charset="0"/>
                <a:ea typeface="Merriweather Light" pitchFamily="34" charset="-122"/>
                <a:cs typeface="Merriweather Light" pitchFamily="34" charset="-120"/>
              </a:rPr>
              <a:t>01</a:t>
            </a:r>
            <a:endParaRPr lang="en-US" sz="1150" dirty="0"/>
          </a:p>
        </p:txBody>
      </p:sp>
      <p:sp>
        <p:nvSpPr>
          <p:cNvPr id="7" name="Shape 4"/>
          <p:cNvSpPr/>
          <p:nvPr/>
        </p:nvSpPr>
        <p:spPr>
          <a:xfrm>
            <a:off x="6277928" y="2996684"/>
            <a:ext cx="7560945" cy="15240"/>
          </a:xfrm>
          <a:prstGeom prst="rect">
            <a:avLst/>
          </a:prstGeom>
          <a:solidFill>
            <a:srgbClr val="609DFF"/>
          </a:solidFill>
          <a:ln/>
        </p:spPr>
      </p:sp>
      <p:sp>
        <p:nvSpPr>
          <p:cNvPr id="8" name="Text 5"/>
          <p:cNvSpPr/>
          <p:nvPr/>
        </p:nvSpPr>
        <p:spPr>
          <a:xfrm>
            <a:off x="6277928" y="3100626"/>
            <a:ext cx="1936075" cy="229552"/>
          </a:xfrm>
          <a:prstGeom prst="rect">
            <a:avLst/>
          </a:prstGeom>
          <a:noFill/>
          <a:ln/>
        </p:spPr>
        <p:txBody>
          <a:bodyPr wrap="none" lIns="0" tIns="0" rIns="0" bIns="0" rtlCol="0" anchor="t"/>
          <a:lstStyle/>
          <a:p>
            <a:pPr marL="0" indent="0" algn="l">
              <a:lnSpc>
                <a:spcPts val="1800"/>
              </a:lnSpc>
              <a:buNone/>
            </a:pPr>
            <a:r>
              <a:rPr lang="en-US" sz="1400" dirty="0">
                <a:solidFill>
                  <a:srgbClr val="E2E6E9"/>
                </a:solidFill>
                <a:latin typeface="Merriweather" pitchFamily="34" charset="0"/>
                <a:ea typeface="Merriweather" pitchFamily="34" charset="-122"/>
                <a:cs typeface="Merriweather" pitchFamily="34" charset="-120"/>
              </a:rPr>
              <a:t>Cloud-Native Security</a:t>
            </a:r>
            <a:endParaRPr lang="en-US" sz="1400" dirty="0"/>
          </a:p>
        </p:txBody>
      </p:sp>
      <p:sp>
        <p:nvSpPr>
          <p:cNvPr id="9" name="Text 6"/>
          <p:cNvSpPr/>
          <p:nvPr/>
        </p:nvSpPr>
        <p:spPr>
          <a:xfrm>
            <a:off x="6277928" y="3418284"/>
            <a:ext cx="7560945" cy="470535"/>
          </a:xfrm>
          <a:prstGeom prst="rect">
            <a:avLst/>
          </a:prstGeom>
          <a:noFill/>
          <a:ln/>
        </p:spPr>
        <p:txBody>
          <a:bodyPr wrap="squar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Implement container scanning, orchestration security, and runtime protection for microservices environments.</a:t>
            </a:r>
            <a:endParaRPr lang="en-US" sz="1150" dirty="0"/>
          </a:p>
        </p:txBody>
      </p:sp>
      <p:sp>
        <p:nvSpPr>
          <p:cNvPr id="10" name="Text 7"/>
          <p:cNvSpPr/>
          <p:nvPr/>
        </p:nvSpPr>
        <p:spPr>
          <a:xfrm>
            <a:off x="6277928" y="4145994"/>
            <a:ext cx="146923" cy="183713"/>
          </a:xfrm>
          <a:prstGeom prst="rect">
            <a:avLst/>
          </a:prstGeom>
          <a:noFill/>
          <a:ln/>
        </p:spPr>
        <p:txBody>
          <a:bodyPr wrap="none" lIns="0" tIns="0" rIns="0" bIns="0" rtlCol="0" anchor="t"/>
          <a:lstStyle/>
          <a:p>
            <a:pPr marL="0" indent="0" algn="l">
              <a:lnSpc>
                <a:spcPts val="1850"/>
              </a:lnSpc>
              <a:buNone/>
            </a:pPr>
            <a:r>
              <a:rPr lang="en-US" sz="1150" dirty="0">
                <a:solidFill>
                  <a:srgbClr val="E2E6E9"/>
                </a:solidFill>
                <a:latin typeface="Merriweather Light" pitchFamily="34" charset="0"/>
                <a:ea typeface="Merriweather Light" pitchFamily="34" charset="-122"/>
                <a:cs typeface="Merriweather Light" pitchFamily="34" charset="-120"/>
              </a:rPr>
              <a:t>02</a:t>
            </a:r>
            <a:endParaRPr lang="en-US" sz="1150" dirty="0"/>
          </a:p>
        </p:txBody>
      </p:sp>
      <p:sp>
        <p:nvSpPr>
          <p:cNvPr id="11" name="Shape 8"/>
          <p:cNvSpPr/>
          <p:nvPr/>
        </p:nvSpPr>
        <p:spPr>
          <a:xfrm>
            <a:off x="6277928" y="4380428"/>
            <a:ext cx="7560945" cy="15240"/>
          </a:xfrm>
          <a:prstGeom prst="rect">
            <a:avLst/>
          </a:prstGeom>
          <a:solidFill>
            <a:srgbClr val="609DFF"/>
          </a:solidFill>
          <a:ln/>
        </p:spPr>
      </p:sp>
      <p:sp>
        <p:nvSpPr>
          <p:cNvPr id="12" name="Text 9"/>
          <p:cNvSpPr/>
          <p:nvPr/>
        </p:nvSpPr>
        <p:spPr>
          <a:xfrm>
            <a:off x="6277928" y="4484370"/>
            <a:ext cx="1837611" cy="229552"/>
          </a:xfrm>
          <a:prstGeom prst="rect">
            <a:avLst/>
          </a:prstGeom>
          <a:noFill/>
          <a:ln/>
        </p:spPr>
        <p:txBody>
          <a:bodyPr wrap="none" lIns="0" tIns="0" rIns="0" bIns="0" rtlCol="0" anchor="t"/>
          <a:lstStyle/>
          <a:p>
            <a:pPr marL="0" indent="0" algn="l">
              <a:lnSpc>
                <a:spcPts val="1800"/>
              </a:lnSpc>
              <a:buNone/>
            </a:pPr>
            <a:r>
              <a:rPr lang="en-US" sz="1400" dirty="0">
                <a:solidFill>
                  <a:srgbClr val="E2E6E9"/>
                </a:solidFill>
                <a:latin typeface="Merriweather" pitchFamily="34" charset="0"/>
                <a:ea typeface="Merriweather" pitchFamily="34" charset="-122"/>
                <a:cs typeface="Merriweather" pitchFamily="34" charset="-120"/>
              </a:rPr>
              <a:t>Hybrid Data Center</a:t>
            </a:r>
            <a:endParaRPr lang="en-US" sz="1400" dirty="0"/>
          </a:p>
        </p:txBody>
      </p:sp>
      <p:sp>
        <p:nvSpPr>
          <p:cNvPr id="13" name="Text 10"/>
          <p:cNvSpPr/>
          <p:nvPr/>
        </p:nvSpPr>
        <p:spPr>
          <a:xfrm>
            <a:off x="6277928" y="4802029"/>
            <a:ext cx="7560945" cy="235268"/>
          </a:xfrm>
          <a:prstGeom prst="rect">
            <a:avLst/>
          </a:prstGeom>
          <a:noFill/>
          <a:ln/>
        </p:spPr>
        <p:txBody>
          <a:bodyPr wrap="non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Maintain consistent security policies across on-premises infrastructure and cloud platforms.</a:t>
            </a:r>
            <a:endParaRPr lang="en-US" sz="1150" dirty="0"/>
          </a:p>
        </p:txBody>
      </p:sp>
      <p:sp>
        <p:nvSpPr>
          <p:cNvPr id="14" name="Text 11"/>
          <p:cNvSpPr/>
          <p:nvPr/>
        </p:nvSpPr>
        <p:spPr>
          <a:xfrm>
            <a:off x="6277928" y="5294471"/>
            <a:ext cx="146923" cy="183713"/>
          </a:xfrm>
          <a:prstGeom prst="rect">
            <a:avLst/>
          </a:prstGeom>
          <a:noFill/>
          <a:ln/>
        </p:spPr>
        <p:txBody>
          <a:bodyPr wrap="none" lIns="0" tIns="0" rIns="0" bIns="0" rtlCol="0" anchor="t"/>
          <a:lstStyle/>
          <a:p>
            <a:pPr marL="0" indent="0" algn="l">
              <a:lnSpc>
                <a:spcPts val="1850"/>
              </a:lnSpc>
              <a:buNone/>
            </a:pPr>
            <a:r>
              <a:rPr lang="en-US" sz="1150" dirty="0">
                <a:solidFill>
                  <a:srgbClr val="E2E6E9"/>
                </a:solidFill>
                <a:latin typeface="Merriweather Light" pitchFamily="34" charset="0"/>
                <a:ea typeface="Merriweather Light" pitchFamily="34" charset="-122"/>
                <a:cs typeface="Merriweather Light" pitchFamily="34" charset="-120"/>
              </a:rPr>
              <a:t>03</a:t>
            </a:r>
            <a:endParaRPr lang="en-US" sz="1150" dirty="0"/>
          </a:p>
        </p:txBody>
      </p:sp>
      <p:sp>
        <p:nvSpPr>
          <p:cNvPr id="15" name="Shape 12"/>
          <p:cNvSpPr/>
          <p:nvPr/>
        </p:nvSpPr>
        <p:spPr>
          <a:xfrm>
            <a:off x="6277928" y="5528905"/>
            <a:ext cx="7560945" cy="15240"/>
          </a:xfrm>
          <a:prstGeom prst="rect">
            <a:avLst/>
          </a:prstGeom>
          <a:solidFill>
            <a:srgbClr val="609DFF"/>
          </a:solidFill>
          <a:ln/>
        </p:spPr>
      </p:sp>
      <p:sp>
        <p:nvSpPr>
          <p:cNvPr id="16" name="Text 13"/>
          <p:cNvSpPr/>
          <p:nvPr/>
        </p:nvSpPr>
        <p:spPr>
          <a:xfrm>
            <a:off x="6277928" y="5632847"/>
            <a:ext cx="1837611" cy="229552"/>
          </a:xfrm>
          <a:prstGeom prst="rect">
            <a:avLst/>
          </a:prstGeom>
          <a:noFill/>
          <a:ln/>
        </p:spPr>
        <p:txBody>
          <a:bodyPr wrap="none" lIns="0" tIns="0" rIns="0" bIns="0" rtlCol="0" anchor="t"/>
          <a:lstStyle/>
          <a:p>
            <a:pPr marL="0" indent="0" algn="l">
              <a:lnSpc>
                <a:spcPts val="1800"/>
              </a:lnSpc>
              <a:buNone/>
            </a:pPr>
            <a:r>
              <a:rPr lang="en-US" sz="1400" dirty="0">
                <a:solidFill>
                  <a:srgbClr val="E2E6E9"/>
                </a:solidFill>
                <a:latin typeface="Merriweather" pitchFamily="34" charset="0"/>
                <a:ea typeface="Merriweather" pitchFamily="34" charset="-122"/>
                <a:cs typeface="Merriweather" pitchFamily="34" charset="-120"/>
              </a:rPr>
              <a:t>SASE Architecture</a:t>
            </a:r>
            <a:endParaRPr lang="en-US" sz="1400" dirty="0"/>
          </a:p>
        </p:txBody>
      </p:sp>
      <p:sp>
        <p:nvSpPr>
          <p:cNvPr id="17" name="Text 14"/>
          <p:cNvSpPr/>
          <p:nvPr/>
        </p:nvSpPr>
        <p:spPr>
          <a:xfrm>
            <a:off x="6277928" y="5950506"/>
            <a:ext cx="7560945" cy="235268"/>
          </a:xfrm>
          <a:prstGeom prst="rect">
            <a:avLst/>
          </a:prstGeom>
          <a:noFill/>
          <a:ln/>
        </p:spPr>
        <p:txBody>
          <a:bodyPr wrap="non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Deploy Secure Access Service Edge (SASE) solutions like Prisma Access for unified security and networking.</a:t>
            </a:r>
            <a:endParaRPr lang="en-US" sz="1150" dirty="0"/>
          </a:p>
        </p:txBody>
      </p:sp>
      <p:sp>
        <p:nvSpPr>
          <p:cNvPr id="18" name="Text 15"/>
          <p:cNvSpPr/>
          <p:nvPr/>
        </p:nvSpPr>
        <p:spPr>
          <a:xfrm>
            <a:off x="6277928" y="6442948"/>
            <a:ext cx="146923" cy="183713"/>
          </a:xfrm>
          <a:prstGeom prst="rect">
            <a:avLst/>
          </a:prstGeom>
          <a:noFill/>
          <a:ln/>
        </p:spPr>
        <p:txBody>
          <a:bodyPr wrap="none" lIns="0" tIns="0" rIns="0" bIns="0" rtlCol="0" anchor="t"/>
          <a:lstStyle/>
          <a:p>
            <a:pPr marL="0" indent="0" algn="l">
              <a:lnSpc>
                <a:spcPts val="1850"/>
              </a:lnSpc>
              <a:buNone/>
            </a:pPr>
            <a:r>
              <a:rPr lang="en-US" sz="1150" dirty="0">
                <a:solidFill>
                  <a:srgbClr val="E2E6E9"/>
                </a:solidFill>
                <a:latin typeface="Merriweather Light" pitchFamily="34" charset="0"/>
                <a:ea typeface="Merriweather Light" pitchFamily="34" charset="-122"/>
                <a:cs typeface="Merriweather Light" pitchFamily="34" charset="-120"/>
              </a:rPr>
              <a:t>04</a:t>
            </a:r>
            <a:endParaRPr lang="en-US" sz="1150" dirty="0"/>
          </a:p>
        </p:txBody>
      </p:sp>
      <p:sp>
        <p:nvSpPr>
          <p:cNvPr id="19" name="Shape 16"/>
          <p:cNvSpPr/>
          <p:nvPr/>
        </p:nvSpPr>
        <p:spPr>
          <a:xfrm>
            <a:off x="6277928" y="6677382"/>
            <a:ext cx="7560945" cy="15240"/>
          </a:xfrm>
          <a:prstGeom prst="rect">
            <a:avLst/>
          </a:prstGeom>
          <a:solidFill>
            <a:srgbClr val="609DFF"/>
          </a:solidFill>
          <a:ln/>
        </p:spPr>
      </p:sp>
      <p:sp>
        <p:nvSpPr>
          <p:cNvPr id="20" name="Text 17"/>
          <p:cNvSpPr/>
          <p:nvPr/>
        </p:nvSpPr>
        <p:spPr>
          <a:xfrm>
            <a:off x="6277928" y="6781324"/>
            <a:ext cx="3206948" cy="229552"/>
          </a:xfrm>
          <a:prstGeom prst="rect">
            <a:avLst/>
          </a:prstGeom>
          <a:noFill/>
          <a:ln/>
        </p:spPr>
        <p:txBody>
          <a:bodyPr wrap="none" lIns="0" tIns="0" rIns="0" bIns="0" rtlCol="0" anchor="t"/>
          <a:lstStyle/>
          <a:p>
            <a:pPr marL="0" indent="0" algn="l">
              <a:lnSpc>
                <a:spcPts val="1800"/>
              </a:lnSpc>
              <a:buNone/>
            </a:pPr>
            <a:r>
              <a:rPr lang="en-US" sz="1400" dirty="0">
                <a:solidFill>
                  <a:srgbClr val="E2E6E9"/>
                </a:solidFill>
                <a:latin typeface="Merriweather" pitchFamily="34" charset="0"/>
                <a:ea typeface="Merriweather" pitchFamily="34" charset="-122"/>
                <a:cs typeface="Merriweather" pitchFamily="34" charset="-120"/>
              </a:rPr>
              <a:t>SaaS and Cloud Workload Protection</a:t>
            </a:r>
            <a:endParaRPr lang="en-US" sz="1400" dirty="0"/>
          </a:p>
        </p:txBody>
      </p:sp>
      <p:sp>
        <p:nvSpPr>
          <p:cNvPr id="21" name="Text 18"/>
          <p:cNvSpPr/>
          <p:nvPr/>
        </p:nvSpPr>
        <p:spPr>
          <a:xfrm>
            <a:off x="6277928" y="7098983"/>
            <a:ext cx="7560945" cy="235268"/>
          </a:xfrm>
          <a:prstGeom prst="rect">
            <a:avLst/>
          </a:prstGeom>
          <a:noFill/>
          <a:ln/>
        </p:spPr>
        <p:txBody>
          <a:bodyPr wrap="none" lIns="0" tIns="0" rIns="0" bIns="0" rtlCol="0" anchor="t"/>
          <a:lstStyle/>
          <a:p>
            <a:pPr marL="0" indent="0" algn="l">
              <a:lnSpc>
                <a:spcPts val="1850"/>
              </a:lnSpc>
              <a:buNone/>
            </a:pPr>
            <a:r>
              <a:rPr lang="en-US" sz="1150" dirty="0">
                <a:solidFill>
                  <a:srgbClr val="E2E6E9"/>
                </a:solidFill>
                <a:latin typeface="Merriweather" pitchFamily="34" charset="0"/>
                <a:ea typeface="Merriweather" pitchFamily="34" charset="-122"/>
                <a:cs typeface="Merriweather" pitchFamily="34" charset="-120"/>
              </a:rPr>
              <a:t>Monitor and protect data across SaaS applications and cloud workloads with integrated visibility.</a:t>
            </a:r>
            <a:endParaRPr lang="en-US" sz="1150" dirty="0"/>
          </a:p>
        </p:txBody>
      </p:sp>
      <mc:AlternateContent xmlns:mc="http://schemas.openxmlformats.org/markup-compatibility/2006">
        <mc:Choice xmlns:p14="http://schemas.microsoft.com/office/powerpoint/2010/main" Requires="p14">
          <p:contentPart p14:bwMode="auto" r:id="rId4">
            <p14:nvContentPartPr>
              <p14:cNvPr id="22" name="Ink 21">
                <a:extLst>
                  <a:ext uri="{FF2B5EF4-FFF2-40B4-BE49-F238E27FC236}">
                    <a16:creationId xmlns:a16="http://schemas.microsoft.com/office/drawing/2014/main" id="{7EA03913-C3DB-4EE0-935F-AABB9D73D18F}"/>
                  </a:ext>
                </a:extLst>
              </p14:cNvPr>
              <p14:cNvContentPartPr/>
              <p14:nvPr/>
            </p14:nvContentPartPr>
            <p14:xfrm>
              <a:off x="12934232" y="7989215"/>
              <a:ext cx="360" cy="360"/>
            </p14:xfrm>
          </p:contentPart>
        </mc:Choice>
        <mc:Fallback>
          <p:pic>
            <p:nvPicPr>
              <p:cNvPr id="22" name="Ink 21">
                <a:extLst>
                  <a:ext uri="{FF2B5EF4-FFF2-40B4-BE49-F238E27FC236}">
                    <a16:creationId xmlns:a16="http://schemas.microsoft.com/office/drawing/2014/main" id="{7EA03913-C3DB-4EE0-935F-AABB9D73D18F}"/>
                  </a:ext>
                </a:extLst>
              </p:cNvPr>
              <p:cNvPicPr/>
              <p:nvPr/>
            </p:nvPicPr>
            <p:blipFill>
              <a:blip r:embed="rId5"/>
              <a:stretch>
                <a:fillRect/>
              </a:stretch>
            </p:blipFill>
            <p:spPr>
              <a:xfrm>
                <a:off x="12880232" y="7881215"/>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4" name="Ink 23">
                <a:extLst>
                  <a:ext uri="{FF2B5EF4-FFF2-40B4-BE49-F238E27FC236}">
                    <a16:creationId xmlns:a16="http://schemas.microsoft.com/office/drawing/2014/main" id="{ECD3FAAF-C90C-DEA4-89B4-0A7BC30ABCBB}"/>
                  </a:ext>
                </a:extLst>
              </p14:cNvPr>
              <p14:cNvContentPartPr/>
              <p14:nvPr/>
            </p14:nvContentPartPr>
            <p14:xfrm>
              <a:off x="13298552" y="7598975"/>
              <a:ext cx="587520" cy="560880"/>
            </p14:xfrm>
          </p:contentPart>
        </mc:Choice>
        <mc:Fallback>
          <p:pic>
            <p:nvPicPr>
              <p:cNvPr id="24" name="Ink 23">
                <a:extLst>
                  <a:ext uri="{FF2B5EF4-FFF2-40B4-BE49-F238E27FC236}">
                    <a16:creationId xmlns:a16="http://schemas.microsoft.com/office/drawing/2014/main" id="{ECD3FAAF-C90C-DEA4-89B4-0A7BC30ABCBB}"/>
                  </a:ext>
                </a:extLst>
              </p:cNvPr>
              <p:cNvPicPr/>
              <p:nvPr/>
            </p:nvPicPr>
            <p:blipFill>
              <a:blip r:embed="rId7"/>
              <a:stretch>
                <a:fillRect/>
              </a:stretch>
            </p:blipFill>
            <p:spPr>
              <a:xfrm>
                <a:off x="13244912" y="7490975"/>
                <a:ext cx="695160" cy="7765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55940" y="683776"/>
            <a:ext cx="7854077" cy="726043"/>
          </a:xfrm>
          <a:prstGeom prst="rect">
            <a:avLst/>
          </a:prstGeom>
          <a:noFill/>
          <a:ln/>
        </p:spPr>
        <p:txBody>
          <a:bodyPr wrap="none" lIns="0" tIns="0" rIns="0" bIns="0" rtlCol="0" anchor="t"/>
          <a:lstStyle/>
          <a:p>
            <a:pPr marL="0" indent="0" algn="l">
              <a:lnSpc>
                <a:spcPts val="5700"/>
              </a:lnSpc>
              <a:buNone/>
            </a:pPr>
            <a:r>
              <a:rPr lang="en-US" sz="4550" dirty="0">
                <a:solidFill>
                  <a:srgbClr val="F5F0F0"/>
                </a:solidFill>
                <a:latin typeface="Merriweather" pitchFamily="34" charset="0"/>
                <a:ea typeface="Merriweather" pitchFamily="34" charset="-122"/>
                <a:cs typeface="Merriweather" pitchFamily="34" charset="-120"/>
              </a:rPr>
              <a:t>Network Security Essentials</a:t>
            </a:r>
            <a:endParaRPr lang="en-US" sz="4550" dirty="0"/>
          </a:p>
        </p:txBody>
      </p:sp>
      <p:sp>
        <p:nvSpPr>
          <p:cNvPr id="3" name="Text 1"/>
          <p:cNvSpPr/>
          <p:nvPr/>
        </p:nvSpPr>
        <p:spPr>
          <a:xfrm>
            <a:off x="855940" y="1874401"/>
            <a:ext cx="12918519" cy="1114782"/>
          </a:xfrm>
          <a:prstGeom prst="rect">
            <a:avLst/>
          </a:prstGeom>
          <a:noFill/>
          <a:ln/>
        </p:spPr>
        <p:txBody>
          <a:bodyPr wrap="squar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Network security protects data in transit and controls access to critical assets. In today's connected global environment, comprehensive network security combines traditional technologies with modern endpoint and application-layer protection.</a:t>
            </a:r>
            <a:endParaRPr lang="en-US" sz="1800" dirty="0"/>
          </a:p>
        </p:txBody>
      </p:sp>
      <p:sp>
        <p:nvSpPr>
          <p:cNvPr id="4" name="Text 2"/>
          <p:cNvSpPr/>
          <p:nvPr/>
        </p:nvSpPr>
        <p:spPr>
          <a:xfrm>
            <a:off x="1914882" y="3335774"/>
            <a:ext cx="2904173" cy="362903"/>
          </a:xfrm>
          <a:prstGeom prst="rect">
            <a:avLst/>
          </a:prstGeom>
          <a:noFill/>
          <a:ln/>
        </p:spPr>
        <p:txBody>
          <a:bodyPr wrap="none" lIns="0" tIns="0" rIns="0" bIns="0" rtlCol="0" anchor="t"/>
          <a:lstStyle/>
          <a:p>
            <a:pPr marL="0" indent="0" algn="r">
              <a:lnSpc>
                <a:spcPts val="2850"/>
              </a:lnSpc>
              <a:buNone/>
            </a:pPr>
            <a:r>
              <a:rPr lang="en-US" sz="2250" dirty="0">
                <a:solidFill>
                  <a:srgbClr val="E2E6E9"/>
                </a:solidFill>
                <a:latin typeface="Merriweather" pitchFamily="34" charset="0"/>
                <a:ea typeface="Merriweather" pitchFamily="34" charset="-122"/>
                <a:cs typeface="Merriweather" pitchFamily="34" charset="-120"/>
              </a:rPr>
              <a:t>Connected Globe</a:t>
            </a:r>
            <a:endParaRPr lang="en-US" sz="2250" dirty="0"/>
          </a:p>
        </p:txBody>
      </p:sp>
      <p:sp>
        <p:nvSpPr>
          <p:cNvPr id="5" name="Text 3"/>
          <p:cNvSpPr/>
          <p:nvPr/>
        </p:nvSpPr>
        <p:spPr>
          <a:xfrm>
            <a:off x="855940" y="3837980"/>
            <a:ext cx="3963114" cy="1486376"/>
          </a:xfrm>
          <a:prstGeom prst="rect">
            <a:avLst/>
          </a:prstGeom>
          <a:noFill/>
          <a:ln/>
        </p:spPr>
        <p:txBody>
          <a:bodyPr wrap="square" lIns="0" tIns="0" rIns="0" bIns="0" rtlCol="0" anchor="t"/>
          <a:lstStyle/>
          <a:p>
            <a:pPr marL="0" indent="0" algn="r">
              <a:lnSpc>
                <a:spcPts val="2900"/>
              </a:lnSpc>
              <a:buNone/>
            </a:pPr>
            <a:r>
              <a:rPr lang="en-US" sz="1800" dirty="0">
                <a:solidFill>
                  <a:srgbClr val="E2E6E9"/>
                </a:solidFill>
                <a:latin typeface="Merriweather" pitchFamily="34" charset="0"/>
                <a:ea typeface="Merriweather" pitchFamily="34" charset="-122"/>
                <a:cs typeface="Merriweather" pitchFamily="34" charset="-120"/>
              </a:rPr>
              <a:t>Organizations operate across distributed networks requiring consistent security policies worldwide.</a:t>
            </a:r>
            <a:endParaRPr lang="en-US" sz="1800" dirty="0"/>
          </a:p>
        </p:txBody>
      </p:sp>
      <p:pic>
        <p:nvPicPr>
          <p:cNvPr id="6" name="Image 0" descr="preencoded.png"/>
          <p:cNvPicPr>
            <a:picLocks noChangeAspect="1"/>
          </p:cNvPicPr>
          <p:nvPr/>
        </p:nvPicPr>
        <p:blipFill>
          <a:blip r:embed="rId3"/>
          <a:stretch>
            <a:fillRect/>
          </a:stretch>
        </p:blipFill>
        <p:spPr>
          <a:xfrm>
            <a:off x="5167551" y="3250525"/>
            <a:ext cx="4295299" cy="4295299"/>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8260" y="4161234"/>
            <a:ext cx="347543" cy="347543"/>
          </a:xfrm>
          <a:prstGeom prst="rect">
            <a:avLst/>
          </a:prstGeom>
        </p:spPr>
      </p:pic>
      <p:sp>
        <p:nvSpPr>
          <p:cNvPr id="8" name="Text 4"/>
          <p:cNvSpPr/>
          <p:nvPr/>
        </p:nvSpPr>
        <p:spPr>
          <a:xfrm>
            <a:off x="9811345" y="3335774"/>
            <a:ext cx="3920252" cy="362903"/>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ea typeface="Merriweather" pitchFamily="34" charset="-122"/>
                <a:cs typeface="Merriweather" pitchFamily="34" charset="-120"/>
              </a:rPr>
              <a:t>Addressing &amp; Encapsulation</a:t>
            </a:r>
            <a:endParaRPr lang="en-US" sz="2250" dirty="0"/>
          </a:p>
        </p:txBody>
      </p:sp>
      <p:sp>
        <p:nvSpPr>
          <p:cNvPr id="9" name="Text 5"/>
          <p:cNvSpPr/>
          <p:nvPr/>
        </p:nvSpPr>
        <p:spPr>
          <a:xfrm>
            <a:off x="9811345" y="3837980"/>
            <a:ext cx="3963114" cy="1486376"/>
          </a:xfrm>
          <a:prstGeom prst="rect">
            <a:avLst/>
          </a:prstGeom>
          <a:noFill/>
          <a:ln/>
        </p:spPr>
        <p:txBody>
          <a:bodyPr wrap="squar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Understand IP routing, VLAN segmentation, and encrypted tunneling for secure communication.</a:t>
            </a:r>
            <a:endParaRPr lang="en-US" sz="1800" dirty="0"/>
          </a:p>
        </p:txBody>
      </p:sp>
      <p:pic>
        <p:nvPicPr>
          <p:cNvPr id="10" name="Image 2" descr="preencoded.png"/>
          <p:cNvPicPr>
            <a:picLocks noChangeAspect="1"/>
          </p:cNvPicPr>
          <p:nvPr/>
        </p:nvPicPr>
        <p:blipFill>
          <a:blip r:embed="rId6"/>
          <a:stretch>
            <a:fillRect/>
          </a:stretch>
        </p:blipFill>
        <p:spPr>
          <a:xfrm>
            <a:off x="5167551" y="3250525"/>
            <a:ext cx="4295299" cy="4295299"/>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4359" y="4161234"/>
            <a:ext cx="347543" cy="347543"/>
          </a:xfrm>
          <a:prstGeom prst="rect">
            <a:avLst/>
          </a:prstGeom>
        </p:spPr>
      </p:pic>
      <p:sp>
        <p:nvSpPr>
          <p:cNvPr id="12" name="Text 6"/>
          <p:cNvSpPr/>
          <p:nvPr/>
        </p:nvSpPr>
        <p:spPr>
          <a:xfrm>
            <a:off x="9811345" y="5843468"/>
            <a:ext cx="3152537" cy="362903"/>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ea typeface="Merriweather" pitchFamily="34" charset="-122"/>
                <a:cs typeface="Merriweather" pitchFamily="34" charset="-120"/>
              </a:rPr>
              <a:t>Network Technologies</a:t>
            </a:r>
            <a:endParaRPr lang="en-US" sz="2250" dirty="0"/>
          </a:p>
        </p:txBody>
      </p:sp>
      <p:sp>
        <p:nvSpPr>
          <p:cNvPr id="13" name="Text 7"/>
          <p:cNvSpPr/>
          <p:nvPr/>
        </p:nvSpPr>
        <p:spPr>
          <a:xfrm>
            <a:off x="9811345" y="6345674"/>
            <a:ext cx="3963114" cy="1114782"/>
          </a:xfrm>
          <a:prstGeom prst="rect">
            <a:avLst/>
          </a:prstGeom>
          <a:noFill/>
          <a:ln/>
        </p:spPr>
        <p:txBody>
          <a:bodyPr wrap="squar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Deploy firewalls, intrusion detection, threat prevention, and DDoS protection systems.</a:t>
            </a:r>
            <a:endParaRPr lang="en-US" sz="1800" dirty="0"/>
          </a:p>
        </p:txBody>
      </p:sp>
      <p:pic>
        <p:nvPicPr>
          <p:cNvPr id="14" name="Image 4" descr="preencoded.png"/>
          <p:cNvPicPr>
            <a:picLocks noChangeAspect="1"/>
          </p:cNvPicPr>
          <p:nvPr/>
        </p:nvPicPr>
        <p:blipFill>
          <a:blip r:embed="rId9"/>
          <a:stretch>
            <a:fillRect/>
          </a:stretch>
        </p:blipFill>
        <p:spPr>
          <a:xfrm>
            <a:off x="5167551" y="3250525"/>
            <a:ext cx="4295299" cy="4295299"/>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04359" y="6287333"/>
            <a:ext cx="347543" cy="347543"/>
          </a:xfrm>
          <a:prstGeom prst="rect">
            <a:avLst/>
          </a:prstGeom>
        </p:spPr>
      </p:pic>
      <p:sp>
        <p:nvSpPr>
          <p:cNvPr id="16" name="Text 8"/>
          <p:cNvSpPr/>
          <p:nvPr/>
        </p:nvSpPr>
        <p:spPr>
          <a:xfrm>
            <a:off x="1914882" y="5843468"/>
            <a:ext cx="2904173" cy="362903"/>
          </a:xfrm>
          <a:prstGeom prst="rect">
            <a:avLst/>
          </a:prstGeom>
          <a:noFill/>
          <a:ln/>
        </p:spPr>
        <p:txBody>
          <a:bodyPr wrap="none" lIns="0" tIns="0" rIns="0" bIns="0" rtlCol="0" anchor="t"/>
          <a:lstStyle/>
          <a:p>
            <a:pPr marL="0" indent="0" algn="r">
              <a:lnSpc>
                <a:spcPts val="2850"/>
              </a:lnSpc>
              <a:buNone/>
            </a:pPr>
            <a:r>
              <a:rPr lang="en-US" sz="2250" dirty="0">
                <a:solidFill>
                  <a:srgbClr val="E2E6E9"/>
                </a:solidFill>
                <a:latin typeface="Merriweather" pitchFamily="34" charset="0"/>
                <a:ea typeface="Merriweather" pitchFamily="34" charset="-122"/>
                <a:cs typeface="Merriweather" pitchFamily="34" charset="-120"/>
              </a:rPr>
              <a:t>Endpoint Protection</a:t>
            </a:r>
            <a:endParaRPr lang="en-US" sz="2250" dirty="0"/>
          </a:p>
        </p:txBody>
      </p:sp>
      <p:sp>
        <p:nvSpPr>
          <p:cNvPr id="17" name="Text 9"/>
          <p:cNvSpPr/>
          <p:nvPr/>
        </p:nvSpPr>
        <p:spPr>
          <a:xfrm>
            <a:off x="855940" y="6345674"/>
            <a:ext cx="3963114" cy="1114782"/>
          </a:xfrm>
          <a:prstGeom prst="rect">
            <a:avLst/>
          </a:prstGeom>
          <a:noFill/>
          <a:ln/>
        </p:spPr>
        <p:txBody>
          <a:bodyPr wrap="square" lIns="0" tIns="0" rIns="0" bIns="0" rtlCol="0" anchor="t"/>
          <a:lstStyle/>
          <a:p>
            <a:pPr marL="0" indent="0" algn="r">
              <a:lnSpc>
                <a:spcPts val="2900"/>
              </a:lnSpc>
              <a:buNone/>
            </a:pPr>
            <a:r>
              <a:rPr lang="en-US" sz="1800" dirty="0">
                <a:solidFill>
                  <a:srgbClr val="E2E6E9"/>
                </a:solidFill>
                <a:latin typeface="Merriweather" pitchFamily="34" charset="0"/>
                <a:ea typeface="Merriweather" pitchFamily="34" charset="-122"/>
                <a:cs typeface="Merriweather" pitchFamily="34" charset="-120"/>
              </a:rPr>
              <a:t>Secure devices at network edges with advanced malware detection and behavioral analysis.</a:t>
            </a:r>
            <a:endParaRPr lang="en-US" sz="1800" dirty="0"/>
          </a:p>
        </p:txBody>
      </p:sp>
      <p:pic>
        <p:nvPicPr>
          <p:cNvPr id="18" name="Image 6" descr="preencoded.png"/>
          <p:cNvPicPr>
            <a:picLocks noChangeAspect="1"/>
          </p:cNvPicPr>
          <p:nvPr/>
        </p:nvPicPr>
        <p:blipFill>
          <a:blip r:embed="rId12"/>
          <a:stretch>
            <a:fillRect/>
          </a:stretch>
        </p:blipFill>
        <p:spPr>
          <a:xfrm>
            <a:off x="5167551" y="3250525"/>
            <a:ext cx="4295299" cy="4295299"/>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78260" y="6287333"/>
            <a:ext cx="347543" cy="3475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872252"/>
            <a:ext cx="6684169" cy="616982"/>
          </a:xfrm>
          <a:prstGeom prst="rect">
            <a:avLst/>
          </a:prstGeom>
          <a:noFill/>
          <a:ln/>
        </p:spPr>
        <p:txBody>
          <a:bodyPr wrap="non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Enterprise Network Defense</a:t>
            </a:r>
            <a:endParaRPr lang="en-US" sz="3850" dirty="0"/>
          </a:p>
        </p:txBody>
      </p:sp>
      <p:sp>
        <p:nvSpPr>
          <p:cNvPr id="3" name="Text 1"/>
          <p:cNvSpPr/>
          <p:nvPr/>
        </p:nvSpPr>
        <p:spPr>
          <a:xfrm>
            <a:off x="863798" y="1587937"/>
            <a:ext cx="10314146"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Securing the Connected Enterprise</a:t>
            </a:r>
            <a:endParaRPr lang="en-US" sz="4850" dirty="0"/>
          </a:p>
        </p:txBody>
      </p:sp>
      <p:sp>
        <p:nvSpPr>
          <p:cNvPr id="4" name="Text 2"/>
          <p:cNvSpPr/>
          <p:nvPr/>
        </p:nvSpPr>
        <p:spPr>
          <a:xfrm>
            <a:off x="863798" y="2729389"/>
            <a:ext cx="12902803" cy="789622"/>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Enterprise security requires coordinated defense across multiple domains. Network segmentation, zero-trust principles, and unified threat management create resilient protection against sophisticated adversaries.</a:t>
            </a:r>
            <a:endParaRPr lang="en-US" sz="1900" dirty="0"/>
          </a:p>
        </p:txBody>
      </p:sp>
      <p:sp>
        <p:nvSpPr>
          <p:cNvPr id="5" name="Shape 3"/>
          <p:cNvSpPr/>
          <p:nvPr/>
        </p:nvSpPr>
        <p:spPr>
          <a:xfrm>
            <a:off x="863798" y="3796665"/>
            <a:ext cx="12902803" cy="3560683"/>
          </a:xfrm>
          <a:prstGeom prst="roundRect">
            <a:avLst>
              <a:gd name="adj" fmla="val 2911"/>
            </a:avLst>
          </a:prstGeom>
          <a:noFill/>
          <a:ln w="15240">
            <a:solidFill>
              <a:srgbClr val="FFFFFF">
                <a:alpha val="24000"/>
              </a:srgbClr>
            </a:solidFill>
            <a:prstDash val="solid"/>
          </a:ln>
        </p:spPr>
      </p:sp>
      <p:sp>
        <p:nvSpPr>
          <p:cNvPr id="6" name="Shape 4"/>
          <p:cNvSpPr/>
          <p:nvPr/>
        </p:nvSpPr>
        <p:spPr>
          <a:xfrm>
            <a:off x="879038" y="3811905"/>
            <a:ext cx="12872323" cy="706041"/>
          </a:xfrm>
          <a:prstGeom prst="rect">
            <a:avLst/>
          </a:prstGeom>
          <a:solidFill>
            <a:srgbClr val="FFFFFF">
              <a:alpha val="4000"/>
            </a:srgbClr>
          </a:solidFill>
          <a:ln/>
        </p:spPr>
      </p:sp>
      <p:sp>
        <p:nvSpPr>
          <p:cNvPr id="7" name="Text 5"/>
          <p:cNvSpPr/>
          <p:nvPr/>
        </p:nvSpPr>
        <p:spPr>
          <a:xfrm>
            <a:off x="1126093" y="3967520"/>
            <a:ext cx="3364230"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Security Layer</a:t>
            </a:r>
            <a:endParaRPr lang="en-US" sz="1900" dirty="0"/>
          </a:p>
        </p:txBody>
      </p:sp>
      <p:sp>
        <p:nvSpPr>
          <p:cNvPr id="8" name="Text 6"/>
          <p:cNvSpPr/>
          <p:nvPr/>
        </p:nvSpPr>
        <p:spPr>
          <a:xfrm>
            <a:off x="4991576" y="3967520"/>
            <a:ext cx="4003953"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Focus Area</a:t>
            </a:r>
            <a:endParaRPr lang="en-US" sz="1900" dirty="0"/>
          </a:p>
        </p:txBody>
      </p:sp>
      <p:sp>
        <p:nvSpPr>
          <p:cNvPr id="9" name="Text 7"/>
          <p:cNvSpPr/>
          <p:nvPr/>
        </p:nvSpPr>
        <p:spPr>
          <a:xfrm>
            <a:off x="9496782" y="3967520"/>
            <a:ext cx="4007763" cy="394811"/>
          </a:xfrm>
          <a:prstGeom prst="rect">
            <a:avLst/>
          </a:prstGeom>
          <a:noFill/>
          <a:ln/>
        </p:spPr>
        <p:txBody>
          <a:bodyPr wrap="none" lIns="0" tIns="0" rIns="0" bIns="0" rtlCol="0" anchor="t"/>
          <a:lstStyle/>
          <a:p>
            <a:pPr marL="0" indent="0" algn="l">
              <a:lnSpc>
                <a:spcPts val="3100"/>
              </a:lnSpc>
              <a:buNone/>
            </a:pPr>
            <a:r>
              <a:rPr lang="en-US" sz="1900" b="1" dirty="0">
                <a:solidFill>
                  <a:srgbClr val="E2E6E9"/>
                </a:solidFill>
                <a:latin typeface="Merriweather" pitchFamily="34" charset="0"/>
                <a:ea typeface="Merriweather" pitchFamily="34" charset="-122"/>
                <a:cs typeface="Merriweather" pitchFamily="34" charset="-120"/>
              </a:rPr>
              <a:t>Key Technologies</a:t>
            </a:r>
            <a:endParaRPr lang="en-US" sz="1900" dirty="0"/>
          </a:p>
        </p:txBody>
      </p:sp>
      <p:sp>
        <p:nvSpPr>
          <p:cNvPr id="10" name="Shape 8"/>
          <p:cNvSpPr/>
          <p:nvPr/>
        </p:nvSpPr>
        <p:spPr>
          <a:xfrm>
            <a:off x="879038" y="4517946"/>
            <a:ext cx="12872323" cy="706041"/>
          </a:xfrm>
          <a:prstGeom prst="rect">
            <a:avLst/>
          </a:prstGeom>
          <a:solidFill>
            <a:srgbClr val="000000">
              <a:alpha val="4000"/>
            </a:srgbClr>
          </a:solidFill>
          <a:ln/>
        </p:spPr>
      </p:sp>
      <p:sp>
        <p:nvSpPr>
          <p:cNvPr id="11" name="Text 9"/>
          <p:cNvSpPr/>
          <p:nvPr/>
        </p:nvSpPr>
        <p:spPr>
          <a:xfrm>
            <a:off x="1126093" y="4673560"/>
            <a:ext cx="3364230"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Perimeter</a:t>
            </a:r>
            <a:endParaRPr lang="en-US" sz="1900" dirty="0"/>
          </a:p>
        </p:txBody>
      </p:sp>
      <p:sp>
        <p:nvSpPr>
          <p:cNvPr id="12" name="Text 10"/>
          <p:cNvSpPr/>
          <p:nvPr/>
        </p:nvSpPr>
        <p:spPr>
          <a:xfrm>
            <a:off x="4991576" y="4673560"/>
            <a:ext cx="400395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External threats</a:t>
            </a:r>
            <a:endParaRPr lang="en-US" sz="1900" dirty="0"/>
          </a:p>
        </p:txBody>
      </p:sp>
      <p:sp>
        <p:nvSpPr>
          <p:cNvPr id="13" name="Text 11"/>
          <p:cNvSpPr/>
          <p:nvPr/>
        </p:nvSpPr>
        <p:spPr>
          <a:xfrm>
            <a:off x="9496782" y="4673560"/>
            <a:ext cx="400776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Firewalls, WAF, DDoS</a:t>
            </a:r>
            <a:endParaRPr lang="en-US" sz="1900" dirty="0"/>
          </a:p>
        </p:txBody>
      </p:sp>
      <p:sp>
        <p:nvSpPr>
          <p:cNvPr id="14" name="Shape 12"/>
          <p:cNvSpPr/>
          <p:nvPr/>
        </p:nvSpPr>
        <p:spPr>
          <a:xfrm>
            <a:off x="879038" y="5223986"/>
            <a:ext cx="12872323" cy="706041"/>
          </a:xfrm>
          <a:prstGeom prst="rect">
            <a:avLst/>
          </a:prstGeom>
          <a:solidFill>
            <a:srgbClr val="FFFFFF">
              <a:alpha val="4000"/>
            </a:srgbClr>
          </a:solidFill>
          <a:ln/>
        </p:spPr>
      </p:sp>
      <p:sp>
        <p:nvSpPr>
          <p:cNvPr id="15" name="Text 13"/>
          <p:cNvSpPr/>
          <p:nvPr/>
        </p:nvSpPr>
        <p:spPr>
          <a:xfrm>
            <a:off x="1126093" y="5379601"/>
            <a:ext cx="3364230"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Network</a:t>
            </a:r>
            <a:endParaRPr lang="en-US" sz="1900" dirty="0"/>
          </a:p>
        </p:txBody>
      </p:sp>
      <p:sp>
        <p:nvSpPr>
          <p:cNvPr id="16" name="Text 14"/>
          <p:cNvSpPr/>
          <p:nvPr/>
        </p:nvSpPr>
        <p:spPr>
          <a:xfrm>
            <a:off x="4991576" y="5379601"/>
            <a:ext cx="400395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Internal movement</a:t>
            </a:r>
            <a:endParaRPr lang="en-US" sz="1900" dirty="0"/>
          </a:p>
        </p:txBody>
      </p:sp>
      <p:sp>
        <p:nvSpPr>
          <p:cNvPr id="17" name="Text 15"/>
          <p:cNvSpPr/>
          <p:nvPr/>
        </p:nvSpPr>
        <p:spPr>
          <a:xfrm>
            <a:off x="9496782" y="5379601"/>
            <a:ext cx="400776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Segmentation, IDS/IPS</a:t>
            </a:r>
            <a:endParaRPr lang="en-US" sz="1900" dirty="0"/>
          </a:p>
        </p:txBody>
      </p:sp>
      <p:sp>
        <p:nvSpPr>
          <p:cNvPr id="18" name="Shape 16"/>
          <p:cNvSpPr/>
          <p:nvPr/>
        </p:nvSpPr>
        <p:spPr>
          <a:xfrm>
            <a:off x="879038" y="5930027"/>
            <a:ext cx="12872323" cy="706041"/>
          </a:xfrm>
          <a:prstGeom prst="rect">
            <a:avLst/>
          </a:prstGeom>
          <a:solidFill>
            <a:srgbClr val="000000">
              <a:alpha val="4000"/>
            </a:srgbClr>
          </a:solidFill>
          <a:ln/>
        </p:spPr>
      </p:sp>
      <p:sp>
        <p:nvSpPr>
          <p:cNvPr id="19" name="Text 17"/>
          <p:cNvSpPr/>
          <p:nvPr/>
        </p:nvSpPr>
        <p:spPr>
          <a:xfrm>
            <a:off x="1126093" y="6085642"/>
            <a:ext cx="3364230"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Endpoint</a:t>
            </a:r>
            <a:endParaRPr lang="en-US" sz="1900" dirty="0"/>
          </a:p>
        </p:txBody>
      </p:sp>
      <p:sp>
        <p:nvSpPr>
          <p:cNvPr id="20" name="Text 18"/>
          <p:cNvSpPr/>
          <p:nvPr/>
        </p:nvSpPr>
        <p:spPr>
          <a:xfrm>
            <a:off x="4991576" y="6085642"/>
            <a:ext cx="400395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Device security</a:t>
            </a:r>
            <a:endParaRPr lang="en-US" sz="1900" dirty="0"/>
          </a:p>
        </p:txBody>
      </p:sp>
      <p:sp>
        <p:nvSpPr>
          <p:cNvPr id="21" name="Text 19"/>
          <p:cNvSpPr/>
          <p:nvPr/>
        </p:nvSpPr>
        <p:spPr>
          <a:xfrm>
            <a:off x="9496782" y="6085642"/>
            <a:ext cx="400776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EDR, antivirus, MDM</a:t>
            </a:r>
            <a:endParaRPr lang="en-US" sz="1900" dirty="0"/>
          </a:p>
        </p:txBody>
      </p:sp>
      <p:sp>
        <p:nvSpPr>
          <p:cNvPr id="22" name="Shape 20"/>
          <p:cNvSpPr/>
          <p:nvPr/>
        </p:nvSpPr>
        <p:spPr>
          <a:xfrm>
            <a:off x="879038" y="6636068"/>
            <a:ext cx="12872323" cy="706041"/>
          </a:xfrm>
          <a:prstGeom prst="rect">
            <a:avLst/>
          </a:prstGeom>
          <a:solidFill>
            <a:srgbClr val="FFFFFF">
              <a:alpha val="4000"/>
            </a:srgbClr>
          </a:solidFill>
          <a:ln/>
        </p:spPr>
      </p:sp>
      <p:sp>
        <p:nvSpPr>
          <p:cNvPr id="23" name="Text 21"/>
          <p:cNvSpPr/>
          <p:nvPr/>
        </p:nvSpPr>
        <p:spPr>
          <a:xfrm>
            <a:off x="1126093" y="6791682"/>
            <a:ext cx="3364230"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Application</a:t>
            </a:r>
            <a:endParaRPr lang="en-US" sz="1900" dirty="0"/>
          </a:p>
        </p:txBody>
      </p:sp>
      <p:sp>
        <p:nvSpPr>
          <p:cNvPr id="24" name="Text 22"/>
          <p:cNvSpPr/>
          <p:nvPr/>
        </p:nvSpPr>
        <p:spPr>
          <a:xfrm>
            <a:off x="4991576" y="6791682"/>
            <a:ext cx="400395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Data protection</a:t>
            </a:r>
            <a:endParaRPr lang="en-US" sz="1900" dirty="0"/>
          </a:p>
        </p:txBody>
      </p:sp>
      <p:sp>
        <p:nvSpPr>
          <p:cNvPr id="25" name="Text 23"/>
          <p:cNvSpPr/>
          <p:nvPr/>
        </p:nvSpPr>
        <p:spPr>
          <a:xfrm>
            <a:off x="9496782" y="6791682"/>
            <a:ext cx="400776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Encryption, DLP, API security</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785932"/>
            <a:ext cx="10554176" cy="655558"/>
          </a:xfrm>
          <a:prstGeom prst="rect">
            <a:avLst/>
          </a:prstGeom>
          <a:noFill/>
          <a:ln/>
        </p:spPr>
        <p:txBody>
          <a:bodyPr wrap="none" lIns="0" tIns="0" rIns="0" bIns="0" rtlCol="0" anchor="t"/>
          <a:lstStyle/>
          <a:p>
            <a:pPr marL="0" indent="0" algn="l">
              <a:lnSpc>
                <a:spcPts val="5150"/>
              </a:lnSpc>
              <a:buNone/>
            </a:pPr>
            <a:r>
              <a:rPr lang="en-US" sz="4100" dirty="0">
                <a:solidFill>
                  <a:srgbClr val="F5F0F0"/>
                </a:solidFill>
                <a:latin typeface="Merriweather" pitchFamily="34" charset="0"/>
                <a:ea typeface="Merriweather" pitchFamily="34" charset="-122"/>
                <a:cs typeface="Merriweather" pitchFamily="34" charset="-120"/>
              </a:rPr>
              <a:t>Security Operations Center Fundamentals</a:t>
            </a:r>
            <a:endParaRPr lang="en-US" sz="4100" dirty="0"/>
          </a:p>
        </p:txBody>
      </p:sp>
      <p:sp>
        <p:nvSpPr>
          <p:cNvPr id="3" name="Text 1"/>
          <p:cNvSpPr/>
          <p:nvPr/>
        </p:nvSpPr>
        <p:spPr>
          <a:xfrm>
            <a:off x="863798" y="1861066"/>
            <a:ext cx="12902803" cy="671274"/>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The SOC serves as the command center for security operations. A mature SOC combines talented people, efficient processes, advanced technology, and complete visibility to detect, investigate, and respond to security incidents rapidly and effectively.</a:t>
            </a:r>
            <a:endParaRPr lang="en-US" sz="1650" dirty="0"/>
          </a:p>
        </p:txBody>
      </p:sp>
      <p:sp>
        <p:nvSpPr>
          <p:cNvPr id="4" name="Text 2"/>
          <p:cNvSpPr/>
          <p:nvPr/>
        </p:nvSpPr>
        <p:spPr>
          <a:xfrm>
            <a:off x="2773442" y="3379946"/>
            <a:ext cx="2622471" cy="327779"/>
          </a:xfrm>
          <a:prstGeom prst="rect">
            <a:avLst/>
          </a:prstGeom>
          <a:noFill/>
          <a:ln/>
        </p:spPr>
        <p:txBody>
          <a:bodyPr wrap="none" lIns="0" tIns="0" rIns="0" bIns="0" rtlCol="0" anchor="t"/>
          <a:lstStyle/>
          <a:p>
            <a:pPr marL="0" indent="0" algn="r">
              <a:lnSpc>
                <a:spcPts val="2550"/>
              </a:lnSpc>
              <a:buNone/>
            </a:pPr>
            <a:r>
              <a:rPr lang="en-US" sz="2050" dirty="0">
                <a:solidFill>
                  <a:srgbClr val="E2E6E9"/>
                </a:solidFill>
                <a:latin typeface="Merriweather" pitchFamily="34" charset="0"/>
                <a:ea typeface="Merriweather" pitchFamily="34" charset="-122"/>
                <a:cs typeface="Merriweather" pitchFamily="34" charset="-120"/>
              </a:rPr>
              <a:t>People</a:t>
            </a:r>
            <a:endParaRPr lang="en-US" sz="2050" dirty="0"/>
          </a:p>
        </p:txBody>
      </p:sp>
      <p:sp>
        <p:nvSpPr>
          <p:cNvPr id="5" name="Text 3"/>
          <p:cNvSpPr/>
          <p:nvPr/>
        </p:nvSpPr>
        <p:spPr>
          <a:xfrm>
            <a:off x="863798" y="3833574"/>
            <a:ext cx="4532114" cy="671274"/>
          </a:xfrm>
          <a:prstGeom prst="rect">
            <a:avLst/>
          </a:prstGeom>
          <a:noFill/>
          <a:ln/>
        </p:spPr>
        <p:txBody>
          <a:bodyPr wrap="square" lIns="0" tIns="0" rIns="0" bIns="0" rtlCol="0" anchor="t"/>
          <a:lstStyle/>
          <a:p>
            <a:pPr marL="0" indent="0" algn="r">
              <a:lnSpc>
                <a:spcPts val="2600"/>
              </a:lnSpc>
              <a:buNone/>
            </a:pPr>
            <a:r>
              <a:rPr lang="en-US" sz="1650" dirty="0">
                <a:solidFill>
                  <a:srgbClr val="E2E6E9"/>
                </a:solidFill>
                <a:latin typeface="Merriweather" pitchFamily="34" charset="0"/>
                <a:ea typeface="Merriweather" pitchFamily="34" charset="-122"/>
                <a:cs typeface="Merriweather" pitchFamily="34" charset="-120"/>
              </a:rPr>
              <a:t>Skilled analysts, engineers, and incident responders working 24/7 to protect assets.</a:t>
            </a:r>
            <a:endParaRPr lang="en-US" sz="1650" dirty="0"/>
          </a:p>
        </p:txBody>
      </p:sp>
      <p:pic>
        <p:nvPicPr>
          <p:cNvPr id="6" name="Image 0" descr="preencoded.png"/>
          <p:cNvPicPr>
            <a:picLocks noChangeAspect="1"/>
          </p:cNvPicPr>
          <p:nvPr/>
        </p:nvPicPr>
        <p:blipFill>
          <a:blip r:embed="rId3"/>
          <a:stretch>
            <a:fillRect/>
          </a:stretch>
        </p:blipFill>
        <p:spPr>
          <a:xfrm>
            <a:off x="5395912" y="3186708"/>
            <a:ext cx="3838575" cy="3838575"/>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7879" y="4377392"/>
            <a:ext cx="295037" cy="295037"/>
          </a:xfrm>
          <a:prstGeom prst="rect">
            <a:avLst/>
          </a:prstGeom>
        </p:spPr>
      </p:pic>
      <p:sp>
        <p:nvSpPr>
          <p:cNvPr id="8" name="Text 4"/>
          <p:cNvSpPr/>
          <p:nvPr/>
        </p:nvSpPr>
        <p:spPr>
          <a:xfrm>
            <a:off x="9234488" y="2768322"/>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Processes</a:t>
            </a:r>
            <a:endParaRPr lang="en-US" sz="2050" dirty="0"/>
          </a:p>
        </p:txBody>
      </p:sp>
      <p:sp>
        <p:nvSpPr>
          <p:cNvPr id="9" name="Text 5"/>
          <p:cNvSpPr/>
          <p:nvPr/>
        </p:nvSpPr>
        <p:spPr>
          <a:xfrm>
            <a:off x="9234488" y="3221950"/>
            <a:ext cx="4532114" cy="1006912"/>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Standardized procedures for detection, investigation, escalation, and incident response.</a:t>
            </a:r>
            <a:endParaRPr lang="en-US" sz="1650" dirty="0"/>
          </a:p>
        </p:txBody>
      </p:sp>
      <p:pic>
        <p:nvPicPr>
          <p:cNvPr id="10" name="Image 2" descr="preencoded.png"/>
          <p:cNvPicPr>
            <a:picLocks noChangeAspect="1"/>
          </p:cNvPicPr>
          <p:nvPr/>
        </p:nvPicPr>
        <p:blipFill>
          <a:blip r:embed="rId6"/>
          <a:stretch>
            <a:fillRect/>
          </a:stretch>
        </p:blipFill>
        <p:spPr>
          <a:xfrm>
            <a:off x="5395912" y="3186708"/>
            <a:ext cx="3838575" cy="3838575"/>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73017" y="4018300"/>
            <a:ext cx="295037" cy="295037"/>
          </a:xfrm>
          <a:prstGeom prst="rect">
            <a:avLst/>
          </a:prstGeom>
        </p:spPr>
      </p:pic>
      <p:sp>
        <p:nvSpPr>
          <p:cNvPr id="12" name="Text 6"/>
          <p:cNvSpPr/>
          <p:nvPr/>
        </p:nvSpPr>
        <p:spPr>
          <a:xfrm>
            <a:off x="9654064" y="4543544"/>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Visibility</a:t>
            </a:r>
            <a:endParaRPr lang="en-US" sz="2050" dirty="0"/>
          </a:p>
        </p:txBody>
      </p:sp>
      <p:sp>
        <p:nvSpPr>
          <p:cNvPr id="13" name="Text 7"/>
          <p:cNvSpPr/>
          <p:nvPr/>
        </p:nvSpPr>
        <p:spPr>
          <a:xfrm>
            <a:off x="9654064" y="4997172"/>
            <a:ext cx="4112538" cy="1006912"/>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Complete monitoring of networks, endpoints, and applications through integrated sensors.</a:t>
            </a:r>
            <a:endParaRPr lang="en-US" sz="1650" dirty="0"/>
          </a:p>
        </p:txBody>
      </p:sp>
      <p:pic>
        <p:nvPicPr>
          <p:cNvPr id="14" name="Image 4" descr="preencoded.png"/>
          <p:cNvPicPr>
            <a:picLocks noChangeAspect="1"/>
          </p:cNvPicPr>
          <p:nvPr/>
        </p:nvPicPr>
        <p:blipFill>
          <a:blip r:embed="rId9"/>
          <a:stretch>
            <a:fillRect/>
          </a:stretch>
        </p:blipFill>
        <p:spPr>
          <a:xfrm>
            <a:off x="5395912" y="3186708"/>
            <a:ext cx="3838575" cy="3838575"/>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55960" y="4958417"/>
            <a:ext cx="295037" cy="295037"/>
          </a:xfrm>
          <a:prstGeom prst="rect">
            <a:avLst/>
          </a:prstGeom>
        </p:spPr>
      </p:pic>
      <p:sp>
        <p:nvSpPr>
          <p:cNvPr id="16" name="Text 8"/>
          <p:cNvSpPr/>
          <p:nvPr/>
        </p:nvSpPr>
        <p:spPr>
          <a:xfrm>
            <a:off x="9234488" y="6318766"/>
            <a:ext cx="2622471" cy="327779"/>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Technology</a:t>
            </a:r>
            <a:endParaRPr lang="en-US" sz="2050" dirty="0"/>
          </a:p>
        </p:txBody>
      </p:sp>
      <p:sp>
        <p:nvSpPr>
          <p:cNvPr id="17" name="Text 9"/>
          <p:cNvSpPr/>
          <p:nvPr/>
        </p:nvSpPr>
        <p:spPr>
          <a:xfrm>
            <a:off x="9234488" y="6772394"/>
            <a:ext cx="4532114" cy="671274"/>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SIEM, analytics, threat intelligence, and automation tools for efficient operations.</a:t>
            </a:r>
            <a:endParaRPr lang="en-US" sz="1650" dirty="0"/>
          </a:p>
        </p:txBody>
      </p:sp>
      <p:pic>
        <p:nvPicPr>
          <p:cNvPr id="18" name="Image 6" descr="preencoded.png"/>
          <p:cNvPicPr>
            <a:picLocks noChangeAspect="1"/>
          </p:cNvPicPr>
          <p:nvPr/>
        </p:nvPicPr>
        <p:blipFill>
          <a:blip r:embed="rId12"/>
          <a:stretch>
            <a:fillRect/>
          </a:stretch>
        </p:blipFill>
        <p:spPr>
          <a:xfrm>
            <a:off x="5395912" y="3186708"/>
            <a:ext cx="3838575" cy="3838575"/>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3017" y="5898416"/>
            <a:ext cx="295037" cy="295037"/>
          </a:xfrm>
          <a:prstGeom prst="rect">
            <a:avLst/>
          </a:prstGeom>
        </p:spPr>
      </p:pic>
      <p:sp>
        <p:nvSpPr>
          <p:cNvPr id="20" name="Text 10"/>
          <p:cNvSpPr/>
          <p:nvPr/>
        </p:nvSpPr>
        <p:spPr>
          <a:xfrm>
            <a:off x="2773442" y="5874901"/>
            <a:ext cx="2622471" cy="327779"/>
          </a:xfrm>
          <a:prstGeom prst="rect">
            <a:avLst/>
          </a:prstGeom>
          <a:noFill/>
          <a:ln/>
        </p:spPr>
        <p:txBody>
          <a:bodyPr wrap="none" lIns="0" tIns="0" rIns="0" bIns="0" rtlCol="0" anchor="t"/>
          <a:lstStyle/>
          <a:p>
            <a:pPr marL="0" indent="0" algn="r">
              <a:lnSpc>
                <a:spcPts val="2550"/>
              </a:lnSpc>
              <a:buNone/>
            </a:pPr>
            <a:r>
              <a:rPr lang="en-US" sz="2050" dirty="0">
                <a:solidFill>
                  <a:srgbClr val="E2E6E9"/>
                </a:solidFill>
                <a:latin typeface="Merriweather" pitchFamily="34" charset="0"/>
                <a:ea typeface="Merriweather" pitchFamily="34" charset="-122"/>
                <a:cs typeface="Merriweather" pitchFamily="34" charset="-120"/>
              </a:rPr>
              <a:t>Interfaces</a:t>
            </a:r>
            <a:endParaRPr lang="en-US" sz="2050" dirty="0"/>
          </a:p>
        </p:txBody>
      </p:sp>
      <p:sp>
        <p:nvSpPr>
          <p:cNvPr id="21" name="Text 11"/>
          <p:cNvSpPr/>
          <p:nvPr/>
        </p:nvSpPr>
        <p:spPr>
          <a:xfrm>
            <a:off x="863798" y="6328529"/>
            <a:ext cx="4532114" cy="671274"/>
          </a:xfrm>
          <a:prstGeom prst="rect">
            <a:avLst/>
          </a:prstGeom>
          <a:noFill/>
          <a:ln/>
        </p:spPr>
        <p:txBody>
          <a:bodyPr wrap="square" lIns="0" tIns="0" rIns="0" bIns="0" rtlCol="0" anchor="t"/>
          <a:lstStyle/>
          <a:p>
            <a:pPr marL="0" indent="0" algn="r">
              <a:lnSpc>
                <a:spcPts val="2600"/>
              </a:lnSpc>
              <a:buNone/>
            </a:pPr>
            <a:r>
              <a:rPr lang="en-US" sz="1650" dirty="0">
                <a:solidFill>
                  <a:srgbClr val="E2E6E9"/>
                </a:solidFill>
                <a:latin typeface="Merriweather" pitchFamily="34" charset="0"/>
                <a:ea typeface="Merriweather" pitchFamily="34" charset="-122"/>
                <a:cs typeface="Merriweather" pitchFamily="34" charset="-120"/>
              </a:rPr>
              <a:t>Communication channels with business units, IT teams, and external partners.</a:t>
            </a:r>
            <a:endParaRPr lang="en-US" sz="1650" dirty="0"/>
          </a:p>
        </p:txBody>
      </p:sp>
      <p:pic>
        <p:nvPicPr>
          <p:cNvPr id="22" name="Image 8" descr="preencoded.png"/>
          <p:cNvPicPr>
            <a:picLocks noChangeAspect="1"/>
          </p:cNvPicPr>
          <p:nvPr/>
        </p:nvPicPr>
        <p:blipFill>
          <a:blip r:embed="rId15"/>
          <a:stretch>
            <a:fillRect/>
          </a:stretch>
        </p:blipFill>
        <p:spPr>
          <a:xfrm>
            <a:off x="5395912" y="3186708"/>
            <a:ext cx="3838575" cy="3838575"/>
          </a:xfrm>
          <a:prstGeom prst="rect">
            <a:avLst/>
          </a:prstGeom>
        </p:spPr>
      </p:pic>
      <p:pic>
        <p:nvPicPr>
          <p:cNvPr id="23"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67879" y="5539323"/>
            <a:ext cx="295037" cy="295037"/>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TotalTime>
  <Words>1388</Words>
  <Application>Microsoft Office PowerPoint</Application>
  <PresentationFormat>Custom</PresentationFormat>
  <Paragraphs>204</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Wingdings 3</vt:lpstr>
      <vt:lpstr>Merriweather Light</vt:lpstr>
      <vt:lpstr>Century Gothic</vt:lpstr>
      <vt:lpstr>Merriweather</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Anu</dc:creator>
  <cp:lastModifiedBy>banavathuanubai0@outlook.com</cp:lastModifiedBy>
  <cp:revision>2</cp:revision>
  <dcterms:created xsi:type="dcterms:W3CDTF">2025-11-10T10:00:20Z</dcterms:created>
  <dcterms:modified xsi:type="dcterms:W3CDTF">2025-11-11T03:19:33Z</dcterms:modified>
</cp:coreProperties>
</file>